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9" r:id="rId1"/>
  </p:sldMasterIdLst>
  <p:notesMasterIdLst>
    <p:notesMasterId r:id="rId38"/>
  </p:notesMasterIdLst>
  <p:sldIdLst>
    <p:sldId id="256" r:id="rId2"/>
    <p:sldId id="258" r:id="rId3"/>
    <p:sldId id="259" r:id="rId4"/>
    <p:sldId id="260" r:id="rId5"/>
    <p:sldId id="261" r:id="rId6"/>
    <p:sldId id="281" r:id="rId7"/>
    <p:sldId id="282" r:id="rId8"/>
    <p:sldId id="283"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7" r:id="rId24"/>
    <p:sldId id="276" r:id="rId25"/>
    <p:sldId id="278" r:id="rId26"/>
    <p:sldId id="279" r:id="rId27"/>
    <p:sldId id="284" r:id="rId28"/>
    <p:sldId id="285" r:id="rId29"/>
    <p:sldId id="286" r:id="rId30"/>
    <p:sldId id="287" r:id="rId31"/>
    <p:sldId id="288" r:id="rId32"/>
    <p:sldId id="298" r:id="rId33"/>
    <p:sldId id="289" r:id="rId34"/>
    <p:sldId id="280" r:id="rId35"/>
    <p:sldId id="300" r:id="rId36"/>
    <p:sldId id="293"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81"/>
  </p:normalViewPr>
  <p:slideViewPr>
    <p:cSldViewPr snapToGrid="0" snapToObjects="1">
      <p:cViewPr varScale="1">
        <p:scale>
          <a:sx n="82" d="100"/>
          <a:sy n="82" d="100"/>
        </p:scale>
        <p:origin x="10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3884E-529F-2C40-BE60-3FEB22803C18}" type="datetimeFigureOut">
              <a:rPr lang="en-US" smtClean="0"/>
              <a:t>8/2/2022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F7C57-5890-6844-A3C3-7931DA5F09FC}" type="slidenum">
              <a:rPr lang="en-US" smtClean="0"/>
              <a:t>‹#›</a:t>
            </a:fld>
            <a:endParaRPr lang="en-US"/>
          </a:p>
        </p:txBody>
      </p:sp>
    </p:spTree>
    <p:extLst>
      <p:ext uri="{BB962C8B-B14F-4D97-AF65-F5344CB8AC3E}">
        <p14:creationId xmlns:p14="http://schemas.microsoft.com/office/powerpoint/2010/main" val="714436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CF7C57-5890-6844-A3C3-7931DA5F09FC}" type="slidenum">
              <a:rPr lang="en-US" smtClean="0"/>
              <a:t>8</a:t>
            </a:fld>
            <a:endParaRPr lang="en-US"/>
          </a:p>
        </p:txBody>
      </p:sp>
    </p:spTree>
    <p:extLst>
      <p:ext uri="{BB962C8B-B14F-4D97-AF65-F5344CB8AC3E}">
        <p14:creationId xmlns:p14="http://schemas.microsoft.com/office/powerpoint/2010/main" val="704066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98C0C346-E948-A54C-90BE-3877DD6E10D8}" type="datetimeFigureOut">
              <a:rPr lang="en-US" smtClean="0"/>
              <a:t>8/2/2022</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8864FA88-47FA-B246-AA4A-56624316D6EB}" type="slidenum">
              <a:rPr lang="en-US" smtClean="0"/>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335166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C0C346-E948-A54C-90BE-3877DD6E10D8}"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4FA88-47FA-B246-AA4A-56624316D6EB}" type="slidenum">
              <a:rPr lang="en-US" smtClean="0"/>
              <a:t>‹#›</a:t>
            </a:fld>
            <a:endParaRPr lang="en-US"/>
          </a:p>
        </p:txBody>
      </p:sp>
    </p:spTree>
    <p:extLst>
      <p:ext uri="{BB962C8B-B14F-4D97-AF65-F5344CB8AC3E}">
        <p14:creationId xmlns:p14="http://schemas.microsoft.com/office/powerpoint/2010/main" val="2348493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C0C346-E948-A54C-90BE-3877DD6E10D8}"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4FA88-47FA-B246-AA4A-56624316D6EB}" type="slidenum">
              <a:rPr lang="en-US" smtClean="0"/>
              <a:t>‹#›</a:t>
            </a:fld>
            <a:endParaRPr lang="en-US"/>
          </a:p>
        </p:txBody>
      </p:sp>
    </p:spTree>
    <p:extLst>
      <p:ext uri="{BB962C8B-B14F-4D97-AF65-F5344CB8AC3E}">
        <p14:creationId xmlns:p14="http://schemas.microsoft.com/office/powerpoint/2010/main" val="2949868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C0C346-E948-A54C-90BE-3877DD6E10D8}"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4FA88-47FA-B246-AA4A-56624316D6EB}" type="slidenum">
              <a:rPr lang="en-US" smtClean="0"/>
              <a:t>‹#›</a:t>
            </a:fld>
            <a:endParaRPr lang="en-US"/>
          </a:p>
        </p:txBody>
      </p:sp>
    </p:spTree>
    <p:extLst>
      <p:ext uri="{BB962C8B-B14F-4D97-AF65-F5344CB8AC3E}">
        <p14:creationId xmlns:p14="http://schemas.microsoft.com/office/powerpoint/2010/main" val="267158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98C0C346-E948-A54C-90BE-3877DD6E10D8}" type="datetimeFigureOut">
              <a:rPr lang="en-US" smtClean="0"/>
              <a:t>8/2/2022</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8864FA88-47FA-B246-AA4A-56624316D6EB}"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5721917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C0C346-E948-A54C-90BE-3877DD6E10D8}"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4FA88-47FA-B246-AA4A-56624316D6EB}" type="slidenum">
              <a:rPr lang="en-US" smtClean="0"/>
              <a:t>‹#›</a:t>
            </a:fld>
            <a:endParaRPr lang="en-US"/>
          </a:p>
        </p:txBody>
      </p:sp>
    </p:spTree>
    <p:extLst>
      <p:ext uri="{BB962C8B-B14F-4D97-AF65-F5344CB8AC3E}">
        <p14:creationId xmlns:p14="http://schemas.microsoft.com/office/powerpoint/2010/main" val="360123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C0C346-E948-A54C-90BE-3877DD6E10D8}" type="datetimeFigureOut">
              <a:rPr lang="en-US" smtClean="0"/>
              <a:t>8/2/2022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64FA88-47FA-B246-AA4A-56624316D6EB}" type="slidenum">
              <a:rPr lang="en-US" smtClean="0"/>
              <a:t>‹#›</a:t>
            </a:fld>
            <a:endParaRPr lang="en-US"/>
          </a:p>
        </p:txBody>
      </p:sp>
    </p:spTree>
    <p:extLst>
      <p:ext uri="{BB962C8B-B14F-4D97-AF65-F5344CB8AC3E}">
        <p14:creationId xmlns:p14="http://schemas.microsoft.com/office/powerpoint/2010/main" val="4190748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C0C346-E948-A54C-90BE-3877DD6E10D8}" type="datetimeFigureOut">
              <a:rPr lang="en-US" smtClean="0"/>
              <a:t>8/2/2022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4FA88-47FA-B246-AA4A-56624316D6EB}" type="slidenum">
              <a:rPr lang="en-US" smtClean="0"/>
              <a:t>‹#›</a:t>
            </a:fld>
            <a:endParaRPr lang="en-US"/>
          </a:p>
        </p:txBody>
      </p:sp>
    </p:spTree>
    <p:extLst>
      <p:ext uri="{BB962C8B-B14F-4D97-AF65-F5344CB8AC3E}">
        <p14:creationId xmlns:p14="http://schemas.microsoft.com/office/powerpoint/2010/main" val="1815788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0C346-E948-A54C-90BE-3877DD6E10D8}" type="datetimeFigureOut">
              <a:rPr lang="en-US" smtClean="0"/>
              <a:t>8/2/2022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4FA88-47FA-B246-AA4A-56624316D6EB}" type="slidenum">
              <a:rPr lang="en-US" smtClean="0"/>
              <a:t>‹#›</a:t>
            </a:fld>
            <a:endParaRPr lang="en-US"/>
          </a:p>
        </p:txBody>
      </p:sp>
    </p:spTree>
    <p:extLst>
      <p:ext uri="{BB962C8B-B14F-4D97-AF65-F5344CB8AC3E}">
        <p14:creationId xmlns:p14="http://schemas.microsoft.com/office/powerpoint/2010/main" val="590321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98C0C346-E948-A54C-90BE-3877DD6E10D8}" type="datetimeFigureOut">
              <a:rPr lang="en-US" smtClean="0"/>
              <a:t>8/2/2022</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8864FA88-47FA-B246-AA4A-56624316D6EB}"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0230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98C0C346-E948-A54C-90BE-3877DD6E10D8}" type="datetimeFigureOut">
              <a:rPr lang="en-US" smtClean="0"/>
              <a:t>8/2/2022</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8864FA88-47FA-B246-AA4A-56624316D6EB}"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48767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98C0C346-E948-A54C-90BE-3877DD6E10D8}" type="datetimeFigureOut">
              <a:rPr lang="en-US" smtClean="0"/>
              <a:t>8/2/2022</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8864FA88-47FA-B246-AA4A-56624316D6EB}" type="slidenum">
              <a:rPr lang="en-US" smtClean="0"/>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62552692"/>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https://www.oswego.org/images/HeaderLogo.png" TargetMode="Externa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8D7722-C448-5F49-8D1B-482B39636352}"/>
              </a:ext>
            </a:extLst>
          </p:cNvPr>
          <p:cNvSpPr>
            <a:spLocks noGrp="1"/>
          </p:cNvSpPr>
          <p:nvPr>
            <p:ph type="title"/>
          </p:nvPr>
        </p:nvSpPr>
        <p:spPr>
          <a:xfrm>
            <a:off x="1233248" y="815008"/>
            <a:ext cx="7200900" cy="1051208"/>
          </a:xfrm>
        </p:spPr>
        <p:txBody>
          <a:bodyPr/>
          <a:lstStyle/>
          <a:p>
            <a:pPr algn="ctr"/>
            <a:r>
              <a:rPr lang="en-US" dirty="0"/>
              <a:t>Oswego City School District</a:t>
            </a:r>
          </a:p>
        </p:txBody>
      </p:sp>
      <p:sp>
        <p:nvSpPr>
          <p:cNvPr id="5" name="Rectangle 4">
            <a:extLst>
              <a:ext uri="{FF2B5EF4-FFF2-40B4-BE49-F238E27FC236}">
                <a16:creationId xmlns:a16="http://schemas.microsoft.com/office/drawing/2014/main" id="{52B73296-7820-5646-842F-C20CDDE238BD}"/>
              </a:ext>
            </a:extLst>
          </p:cNvPr>
          <p:cNvSpPr/>
          <p:nvPr/>
        </p:nvSpPr>
        <p:spPr>
          <a:xfrm>
            <a:off x="1131305" y="3673378"/>
            <a:ext cx="7302843" cy="663708"/>
          </a:xfrm>
          <a:prstGeom prst="rect">
            <a:avLst/>
          </a:prstGeom>
        </p:spPr>
        <p:txBody>
          <a:bodyPr wrap="square">
            <a:spAutoFit/>
          </a:bodyPr>
          <a:lstStyle/>
          <a:p>
            <a:pPr algn="ctr"/>
            <a:endParaRPr lang="en-US" sz="1013" i="1" dirty="0">
              <a:latin typeface="Times New Roman" panose="02020603050405020304" pitchFamily="18" charset="0"/>
              <a:ea typeface="Times New Roman" panose="02020603050405020304" pitchFamily="18" charset="0"/>
            </a:endParaRPr>
          </a:p>
          <a:p>
            <a:pPr algn="ctr"/>
            <a:r>
              <a:rPr lang="en-US" sz="2700" i="1" dirty="0">
                <a:latin typeface="Times New Roman" panose="02020603050405020304" pitchFamily="18" charset="0"/>
                <a:ea typeface="Times New Roman" panose="02020603050405020304" pitchFamily="18" charset="0"/>
              </a:rPr>
              <a:t>School Facilities &amp; Efficiency Study</a:t>
            </a:r>
          </a:p>
        </p:txBody>
      </p:sp>
      <p:sp>
        <p:nvSpPr>
          <p:cNvPr id="7" name="Rectangle 2">
            <a:extLst>
              <a:ext uri="{FF2B5EF4-FFF2-40B4-BE49-F238E27FC236}">
                <a16:creationId xmlns:a16="http://schemas.microsoft.com/office/drawing/2014/main" id="{B8B9ADFA-63B0-9943-8447-A456BD0EBFE9}"/>
              </a:ext>
            </a:extLst>
          </p:cNvPr>
          <p:cNvSpPr>
            <a:spLocks noChangeArrowheads="1"/>
          </p:cNvSpPr>
          <p:nvPr/>
        </p:nvSpPr>
        <p:spPr bwMode="auto">
          <a:xfrm>
            <a:off x="2150077" y="2087714"/>
            <a:ext cx="138564" cy="22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013"/>
          </a:p>
        </p:txBody>
      </p:sp>
      <p:pic>
        <p:nvPicPr>
          <p:cNvPr id="1025" name="Picture 15" descr="click for home">
            <a:extLst>
              <a:ext uri="{FF2B5EF4-FFF2-40B4-BE49-F238E27FC236}">
                <a16:creationId xmlns:a16="http://schemas.microsoft.com/office/drawing/2014/main" id="{45135BEF-D855-FF49-9C03-049E022AEAA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09120" y="1988405"/>
            <a:ext cx="5575343" cy="156278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79B0C90-BB60-BF4C-88C7-9B0C20A08CDD}"/>
              </a:ext>
            </a:extLst>
          </p:cNvPr>
          <p:cNvSpPr/>
          <p:nvPr/>
        </p:nvSpPr>
        <p:spPr>
          <a:xfrm>
            <a:off x="1909120" y="4734689"/>
            <a:ext cx="5669406" cy="461665"/>
          </a:xfrm>
          <a:prstGeom prst="rect">
            <a:avLst/>
          </a:prstGeom>
        </p:spPr>
        <p:txBody>
          <a:bodyPr wrap="square">
            <a:spAutoFit/>
          </a:bodyPr>
          <a:lstStyle/>
          <a:p>
            <a:pPr algn="ctr"/>
            <a:r>
              <a:rPr lang="en-US" sz="2400" dirty="0"/>
              <a:t>Report to the Board of Education</a:t>
            </a:r>
          </a:p>
        </p:txBody>
      </p:sp>
      <p:sp>
        <p:nvSpPr>
          <p:cNvPr id="12" name="Rectangle 11">
            <a:extLst>
              <a:ext uri="{FF2B5EF4-FFF2-40B4-BE49-F238E27FC236}">
                <a16:creationId xmlns:a16="http://schemas.microsoft.com/office/drawing/2014/main" id="{28B87AAA-0E4C-8648-8F23-C0502AA9BCC9}"/>
              </a:ext>
            </a:extLst>
          </p:cNvPr>
          <p:cNvSpPr/>
          <p:nvPr/>
        </p:nvSpPr>
        <p:spPr>
          <a:xfrm>
            <a:off x="3719097" y="5593957"/>
            <a:ext cx="2049452" cy="415498"/>
          </a:xfrm>
          <a:prstGeom prst="rect">
            <a:avLst/>
          </a:prstGeom>
        </p:spPr>
        <p:txBody>
          <a:bodyPr wrap="square">
            <a:spAutoFit/>
          </a:bodyPr>
          <a:lstStyle/>
          <a:p>
            <a:r>
              <a:rPr lang="en-US" sz="2100" dirty="0"/>
              <a:t>August 2, 2022</a:t>
            </a:r>
          </a:p>
        </p:txBody>
      </p:sp>
    </p:spTree>
    <p:extLst>
      <p:ext uri="{BB962C8B-B14F-4D97-AF65-F5344CB8AC3E}">
        <p14:creationId xmlns:p14="http://schemas.microsoft.com/office/powerpoint/2010/main" val="4081380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C8C13-87BC-C64D-85D5-A751082DE64A}"/>
              </a:ext>
            </a:extLst>
          </p:cNvPr>
          <p:cNvSpPr>
            <a:spLocks noGrp="1"/>
          </p:cNvSpPr>
          <p:nvPr>
            <p:ph type="title"/>
          </p:nvPr>
        </p:nvSpPr>
        <p:spPr>
          <a:xfrm>
            <a:off x="621102" y="341415"/>
            <a:ext cx="8367623" cy="857992"/>
          </a:xfrm>
        </p:spPr>
        <p:txBody>
          <a:bodyPr>
            <a:normAutofit fontScale="90000"/>
          </a:bodyPr>
          <a:lstStyle/>
          <a:p>
            <a:pPr algn="ctr"/>
            <a:r>
              <a:rPr lang="en-US" dirty="0"/>
              <a:t>Middle School Course </a:t>
            </a:r>
            <a:br>
              <a:rPr lang="en-US" dirty="0"/>
            </a:br>
            <a:r>
              <a:rPr lang="en-US" dirty="0"/>
              <a:t>Offerings (27-29)</a:t>
            </a:r>
          </a:p>
        </p:txBody>
      </p:sp>
      <p:pic>
        <p:nvPicPr>
          <p:cNvPr id="8" name="Picture 7">
            <a:extLst>
              <a:ext uri="{FF2B5EF4-FFF2-40B4-BE49-F238E27FC236}">
                <a16:creationId xmlns:a16="http://schemas.microsoft.com/office/drawing/2014/main" id="{054B29B2-DEEC-E094-9233-22A459D0225C}"/>
              </a:ext>
            </a:extLst>
          </p:cNvPr>
          <p:cNvPicPr>
            <a:picLocks noChangeAspect="1"/>
          </p:cNvPicPr>
          <p:nvPr/>
        </p:nvPicPr>
        <p:blipFill>
          <a:blip r:embed="rId2"/>
          <a:stretch>
            <a:fillRect/>
          </a:stretch>
        </p:blipFill>
        <p:spPr>
          <a:xfrm>
            <a:off x="513009" y="1712520"/>
            <a:ext cx="8583808" cy="2078789"/>
          </a:xfrm>
          <a:prstGeom prst="rect">
            <a:avLst/>
          </a:prstGeom>
        </p:spPr>
      </p:pic>
      <p:pic>
        <p:nvPicPr>
          <p:cNvPr id="7170" name="Picture 2" descr="Middle School (Grade 6-8) School Resources – TK - 12 Programs – Beaumont  Unified School District">
            <a:extLst>
              <a:ext uri="{FF2B5EF4-FFF2-40B4-BE49-F238E27FC236}">
                <a16:creationId xmlns:a16="http://schemas.microsoft.com/office/drawing/2014/main" id="{C2552F49-01A6-2308-D3C1-B227F660A9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929" y="3791309"/>
            <a:ext cx="3403600" cy="2387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E337BA8-5832-A5FF-8293-0E13B5BF4432}"/>
              </a:ext>
            </a:extLst>
          </p:cNvPr>
          <p:cNvSpPr txBox="1"/>
          <p:nvPr/>
        </p:nvSpPr>
        <p:spPr>
          <a:xfrm>
            <a:off x="5374444" y="4440317"/>
            <a:ext cx="3004458" cy="923330"/>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District offers a wide array of course offerings for middle school students</a:t>
            </a:r>
          </a:p>
        </p:txBody>
      </p:sp>
    </p:spTree>
    <p:extLst>
      <p:ext uri="{BB962C8B-B14F-4D97-AF65-F5344CB8AC3E}">
        <p14:creationId xmlns:p14="http://schemas.microsoft.com/office/powerpoint/2010/main" val="948351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5B59-1354-5542-9FFD-6F2E723EF4AE}"/>
              </a:ext>
            </a:extLst>
          </p:cNvPr>
          <p:cNvSpPr>
            <a:spLocks noGrp="1"/>
          </p:cNvSpPr>
          <p:nvPr>
            <p:ph type="title"/>
          </p:nvPr>
        </p:nvSpPr>
        <p:spPr>
          <a:xfrm>
            <a:off x="806781" y="237052"/>
            <a:ext cx="7886700" cy="630194"/>
          </a:xfrm>
        </p:spPr>
        <p:txBody>
          <a:bodyPr>
            <a:normAutofit fontScale="90000"/>
          </a:bodyPr>
          <a:lstStyle/>
          <a:p>
            <a:pPr algn="ctr"/>
            <a:r>
              <a:rPr lang="en-US" dirty="0"/>
              <a:t>High School Course </a:t>
            </a:r>
            <a:br>
              <a:rPr lang="en-US" dirty="0"/>
            </a:br>
            <a:r>
              <a:rPr lang="en-US" dirty="0"/>
              <a:t>Offerings (30-34) </a:t>
            </a:r>
          </a:p>
        </p:txBody>
      </p:sp>
      <p:pic>
        <p:nvPicPr>
          <p:cNvPr id="6" name="Picture 5">
            <a:extLst>
              <a:ext uri="{FF2B5EF4-FFF2-40B4-BE49-F238E27FC236}">
                <a16:creationId xmlns:a16="http://schemas.microsoft.com/office/drawing/2014/main" id="{065FBFBE-51B9-077B-F100-335F6A8DD61F}"/>
              </a:ext>
            </a:extLst>
          </p:cNvPr>
          <p:cNvPicPr>
            <a:picLocks noChangeAspect="1"/>
          </p:cNvPicPr>
          <p:nvPr/>
        </p:nvPicPr>
        <p:blipFill>
          <a:blip r:embed="rId2"/>
          <a:stretch>
            <a:fillRect/>
          </a:stretch>
        </p:blipFill>
        <p:spPr>
          <a:xfrm>
            <a:off x="400194" y="1596751"/>
            <a:ext cx="6641874" cy="4813746"/>
          </a:xfrm>
          <a:prstGeom prst="rect">
            <a:avLst/>
          </a:prstGeom>
        </p:spPr>
      </p:pic>
      <p:sp>
        <p:nvSpPr>
          <p:cNvPr id="3" name="TextBox 2">
            <a:extLst>
              <a:ext uri="{FF2B5EF4-FFF2-40B4-BE49-F238E27FC236}">
                <a16:creationId xmlns:a16="http://schemas.microsoft.com/office/drawing/2014/main" id="{0BD89B54-9EB1-3191-FD27-2C610EDD845C}"/>
              </a:ext>
            </a:extLst>
          </p:cNvPr>
          <p:cNvSpPr txBox="1"/>
          <p:nvPr/>
        </p:nvSpPr>
        <p:spPr>
          <a:xfrm>
            <a:off x="6887689" y="1971304"/>
            <a:ext cx="2125683" cy="1754326"/>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District offers  comprehensive course opportunities for its high school students </a:t>
            </a:r>
          </a:p>
        </p:txBody>
      </p:sp>
      <p:pic>
        <p:nvPicPr>
          <p:cNvPr id="8196" name="Picture 4" descr="9 Tips for Charting the Right High School Courses for Admissions">
            <a:extLst>
              <a:ext uri="{FF2B5EF4-FFF2-40B4-BE49-F238E27FC236}">
                <a16:creationId xmlns:a16="http://schemas.microsoft.com/office/drawing/2014/main" id="{D31DF76A-C0B2-E937-29A6-ECD4C41B57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7689" y="4366550"/>
            <a:ext cx="1978411" cy="1316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39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88B1C-0069-C84F-92A3-FA617E601F30}"/>
              </a:ext>
            </a:extLst>
          </p:cNvPr>
          <p:cNvSpPr>
            <a:spLocks noGrp="1"/>
          </p:cNvSpPr>
          <p:nvPr>
            <p:ph type="title"/>
          </p:nvPr>
        </p:nvSpPr>
        <p:spPr>
          <a:xfrm>
            <a:off x="926849" y="101945"/>
            <a:ext cx="7880267" cy="926756"/>
          </a:xfrm>
        </p:spPr>
        <p:txBody>
          <a:bodyPr>
            <a:normAutofit fontScale="90000"/>
          </a:bodyPr>
          <a:lstStyle/>
          <a:p>
            <a:pPr algn="ctr"/>
            <a:r>
              <a:rPr lang="en-US" dirty="0"/>
              <a:t>Sections with Fewer Than 10/More Than 25 Students (35)</a:t>
            </a:r>
          </a:p>
        </p:txBody>
      </p:sp>
      <p:pic>
        <p:nvPicPr>
          <p:cNvPr id="8" name="Picture 7">
            <a:extLst>
              <a:ext uri="{FF2B5EF4-FFF2-40B4-BE49-F238E27FC236}">
                <a16:creationId xmlns:a16="http://schemas.microsoft.com/office/drawing/2014/main" id="{7FB2B7FE-695D-1DDF-D366-7FF5B012F3CE}"/>
              </a:ext>
            </a:extLst>
          </p:cNvPr>
          <p:cNvPicPr>
            <a:picLocks noChangeAspect="1"/>
          </p:cNvPicPr>
          <p:nvPr/>
        </p:nvPicPr>
        <p:blipFill>
          <a:blip r:embed="rId2"/>
          <a:stretch>
            <a:fillRect/>
          </a:stretch>
        </p:blipFill>
        <p:spPr>
          <a:xfrm>
            <a:off x="1032483" y="1460664"/>
            <a:ext cx="7164616" cy="3689471"/>
          </a:xfrm>
          <a:prstGeom prst="rect">
            <a:avLst/>
          </a:prstGeom>
        </p:spPr>
      </p:pic>
      <p:sp>
        <p:nvSpPr>
          <p:cNvPr id="3" name="TextBox 2">
            <a:extLst>
              <a:ext uri="{FF2B5EF4-FFF2-40B4-BE49-F238E27FC236}">
                <a16:creationId xmlns:a16="http://schemas.microsoft.com/office/drawing/2014/main" id="{803801F7-4322-620F-2884-ACD32929A014}"/>
              </a:ext>
            </a:extLst>
          </p:cNvPr>
          <p:cNvSpPr txBox="1"/>
          <p:nvPr/>
        </p:nvSpPr>
        <p:spPr>
          <a:xfrm>
            <a:off x="1710048" y="5332021"/>
            <a:ext cx="2422566" cy="2031325"/>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The percentage of sections with fewer than 10 students is low (7.8%); fewer than 1% of the classes have more than 25 students</a:t>
            </a:r>
          </a:p>
        </p:txBody>
      </p:sp>
      <p:pic>
        <p:nvPicPr>
          <p:cNvPr id="9218" name="Picture 2" descr="8 Reasons You Should Consider Online High School Courses - SchoolFinder.com!">
            <a:extLst>
              <a:ext uri="{FF2B5EF4-FFF2-40B4-BE49-F238E27FC236}">
                <a16:creationId xmlns:a16="http://schemas.microsoft.com/office/drawing/2014/main" id="{EB7CC977-1BDB-E346-196C-612F41EC8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6982" y="5150135"/>
            <a:ext cx="2964456" cy="148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213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F620B-9592-CC40-BAE0-C07C435CFD02}"/>
              </a:ext>
            </a:extLst>
          </p:cNvPr>
          <p:cNvSpPr>
            <a:spLocks noGrp="1"/>
          </p:cNvSpPr>
          <p:nvPr>
            <p:ph type="title"/>
          </p:nvPr>
        </p:nvSpPr>
        <p:spPr>
          <a:xfrm>
            <a:off x="5919537" y="614746"/>
            <a:ext cx="3086440" cy="674665"/>
          </a:xfrm>
        </p:spPr>
        <p:txBody>
          <a:bodyPr>
            <a:normAutofit fontScale="90000"/>
          </a:bodyPr>
          <a:lstStyle/>
          <a:p>
            <a:pPr algn="ctr"/>
            <a:r>
              <a:rPr lang="en-US" dirty="0"/>
              <a:t>Athletics (36)</a:t>
            </a:r>
          </a:p>
        </p:txBody>
      </p:sp>
      <p:pic>
        <p:nvPicPr>
          <p:cNvPr id="6" name="Picture 5">
            <a:extLst>
              <a:ext uri="{FF2B5EF4-FFF2-40B4-BE49-F238E27FC236}">
                <a16:creationId xmlns:a16="http://schemas.microsoft.com/office/drawing/2014/main" id="{E805A6AC-B161-BE5C-967B-72141B86DC9D}"/>
              </a:ext>
            </a:extLst>
          </p:cNvPr>
          <p:cNvPicPr>
            <a:picLocks noChangeAspect="1"/>
          </p:cNvPicPr>
          <p:nvPr/>
        </p:nvPicPr>
        <p:blipFill>
          <a:blip r:embed="rId2"/>
          <a:stretch>
            <a:fillRect/>
          </a:stretch>
        </p:blipFill>
        <p:spPr>
          <a:xfrm>
            <a:off x="599975" y="208547"/>
            <a:ext cx="5319562" cy="6649453"/>
          </a:xfrm>
          <a:prstGeom prst="rect">
            <a:avLst/>
          </a:prstGeom>
        </p:spPr>
      </p:pic>
      <p:sp>
        <p:nvSpPr>
          <p:cNvPr id="3" name="TextBox 2">
            <a:extLst>
              <a:ext uri="{FF2B5EF4-FFF2-40B4-BE49-F238E27FC236}">
                <a16:creationId xmlns:a16="http://schemas.microsoft.com/office/drawing/2014/main" id="{9EE4939A-8AD2-6885-DF27-64399091A919}"/>
              </a:ext>
            </a:extLst>
          </p:cNvPr>
          <p:cNvSpPr txBox="1"/>
          <p:nvPr/>
        </p:nvSpPr>
        <p:spPr>
          <a:xfrm>
            <a:off x="6215848" y="1711429"/>
            <a:ext cx="2493818" cy="1200329"/>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Oswego offers extensive athletic opportunities for students at all levels</a:t>
            </a:r>
          </a:p>
        </p:txBody>
      </p:sp>
      <p:pic>
        <p:nvPicPr>
          <p:cNvPr id="10242" name="Picture 2" descr="Athletics - Forest Park High School">
            <a:extLst>
              <a:ext uri="{FF2B5EF4-FFF2-40B4-BE49-F238E27FC236}">
                <a16:creationId xmlns:a16="http://schemas.microsoft.com/office/drawing/2014/main" id="{AE3ED4BA-DF5D-B7E6-8150-1E2FA40B4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848" y="3317957"/>
            <a:ext cx="2493818" cy="124690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Athletics - Oceanside Middle School">
            <a:extLst>
              <a:ext uri="{FF2B5EF4-FFF2-40B4-BE49-F238E27FC236}">
                <a16:creationId xmlns:a16="http://schemas.microsoft.com/office/drawing/2014/main" id="{6625DE9E-BED5-E674-2F68-38CC88E9AA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5846" y="4986884"/>
            <a:ext cx="2493819" cy="1446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159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6E917-147A-394A-931E-BC12FEBAF92C}"/>
              </a:ext>
            </a:extLst>
          </p:cNvPr>
          <p:cNvSpPr>
            <a:spLocks noGrp="1"/>
          </p:cNvSpPr>
          <p:nvPr>
            <p:ph type="title"/>
          </p:nvPr>
        </p:nvSpPr>
        <p:spPr>
          <a:xfrm>
            <a:off x="6515240" y="926275"/>
            <a:ext cx="2850078" cy="1377537"/>
          </a:xfrm>
        </p:spPr>
        <p:txBody>
          <a:bodyPr>
            <a:normAutofit/>
          </a:bodyPr>
          <a:lstStyle/>
          <a:p>
            <a:r>
              <a:rPr lang="en-US" sz="4000" dirty="0"/>
              <a:t>Graduation Rates (39)</a:t>
            </a:r>
          </a:p>
        </p:txBody>
      </p:sp>
      <p:pic>
        <p:nvPicPr>
          <p:cNvPr id="7" name="Picture 6">
            <a:extLst>
              <a:ext uri="{FF2B5EF4-FFF2-40B4-BE49-F238E27FC236}">
                <a16:creationId xmlns:a16="http://schemas.microsoft.com/office/drawing/2014/main" id="{598497B2-8092-137A-99FC-F30CBFD21782}"/>
              </a:ext>
            </a:extLst>
          </p:cNvPr>
          <p:cNvPicPr>
            <a:picLocks noChangeAspect="1"/>
          </p:cNvPicPr>
          <p:nvPr/>
        </p:nvPicPr>
        <p:blipFill>
          <a:blip r:embed="rId2"/>
          <a:stretch>
            <a:fillRect/>
          </a:stretch>
        </p:blipFill>
        <p:spPr>
          <a:xfrm>
            <a:off x="188494" y="289091"/>
            <a:ext cx="6487380" cy="6224003"/>
          </a:xfrm>
          <a:prstGeom prst="rect">
            <a:avLst/>
          </a:prstGeom>
        </p:spPr>
      </p:pic>
      <p:sp>
        <p:nvSpPr>
          <p:cNvPr id="3" name="TextBox 2">
            <a:extLst>
              <a:ext uri="{FF2B5EF4-FFF2-40B4-BE49-F238E27FC236}">
                <a16:creationId xmlns:a16="http://schemas.microsoft.com/office/drawing/2014/main" id="{6C2B1336-74FF-C332-8C58-E4A3F674102B}"/>
              </a:ext>
            </a:extLst>
          </p:cNvPr>
          <p:cNvSpPr txBox="1"/>
          <p:nvPr/>
        </p:nvSpPr>
        <p:spPr>
          <a:xfrm>
            <a:off x="6581706" y="2505670"/>
            <a:ext cx="2152237" cy="1200329"/>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Graduation rates are low compared to NYS data</a:t>
            </a:r>
          </a:p>
        </p:txBody>
      </p:sp>
      <p:pic>
        <p:nvPicPr>
          <p:cNvPr id="11266" name="Picture 2" descr="Dear 2020 High School Graduates, You Have Permission to Grieve - TulsaKids  Magazine">
            <a:extLst>
              <a:ext uri="{FF2B5EF4-FFF2-40B4-BE49-F238E27FC236}">
                <a16:creationId xmlns:a16="http://schemas.microsoft.com/office/drawing/2014/main" id="{5C9BFB24-A2E5-8266-F92D-AC0E37991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340846" y="3970630"/>
            <a:ext cx="2614660" cy="176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52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56D26-5098-984D-8B58-638A57016D4D}"/>
              </a:ext>
            </a:extLst>
          </p:cNvPr>
          <p:cNvSpPr>
            <a:spLocks noGrp="1"/>
          </p:cNvSpPr>
          <p:nvPr>
            <p:ph type="title"/>
          </p:nvPr>
        </p:nvSpPr>
        <p:spPr>
          <a:xfrm>
            <a:off x="638354" y="196071"/>
            <a:ext cx="8302743" cy="861883"/>
          </a:xfrm>
        </p:spPr>
        <p:txBody>
          <a:bodyPr>
            <a:normAutofit/>
          </a:bodyPr>
          <a:lstStyle/>
          <a:p>
            <a:pPr algn="ctr"/>
            <a:r>
              <a:rPr lang="en-US" sz="4000" dirty="0"/>
              <a:t>Charles Riley Elementary School (43)</a:t>
            </a:r>
          </a:p>
        </p:txBody>
      </p:sp>
      <p:pic>
        <p:nvPicPr>
          <p:cNvPr id="6" name="Picture 5">
            <a:extLst>
              <a:ext uri="{FF2B5EF4-FFF2-40B4-BE49-F238E27FC236}">
                <a16:creationId xmlns:a16="http://schemas.microsoft.com/office/drawing/2014/main" id="{E2875500-B0CD-4678-0D82-BF0E3AB633CC}"/>
              </a:ext>
            </a:extLst>
          </p:cNvPr>
          <p:cNvPicPr>
            <a:picLocks noChangeAspect="1"/>
          </p:cNvPicPr>
          <p:nvPr/>
        </p:nvPicPr>
        <p:blipFill>
          <a:blip r:embed="rId2"/>
          <a:stretch>
            <a:fillRect/>
          </a:stretch>
        </p:blipFill>
        <p:spPr>
          <a:xfrm>
            <a:off x="1679508" y="950025"/>
            <a:ext cx="6220433" cy="3602003"/>
          </a:xfrm>
          <a:prstGeom prst="rect">
            <a:avLst/>
          </a:prstGeom>
        </p:spPr>
      </p:pic>
      <p:sp>
        <p:nvSpPr>
          <p:cNvPr id="3" name="TextBox 2">
            <a:extLst>
              <a:ext uri="{FF2B5EF4-FFF2-40B4-BE49-F238E27FC236}">
                <a16:creationId xmlns:a16="http://schemas.microsoft.com/office/drawing/2014/main" id="{3ECBF57D-7CA5-97E0-0E72-F7FD3E190276}"/>
              </a:ext>
            </a:extLst>
          </p:cNvPr>
          <p:cNvSpPr txBox="1"/>
          <p:nvPr/>
        </p:nvSpPr>
        <p:spPr>
          <a:xfrm>
            <a:off x="5569527" y="4857008"/>
            <a:ext cx="3051959" cy="1477328"/>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All 5 elementary schools have reasonable enrollments without being overly crowded but with little extra space</a:t>
            </a:r>
          </a:p>
        </p:txBody>
      </p:sp>
      <p:pic>
        <p:nvPicPr>
          <p:cNvPr id="12290" name="Picture 2" descr="Free Elementary Schools Cliparts, Download Free Elementary Schools Cliparts  png images, Free ClipArts on Clipart Library">
            <a:extLst>
              <a:ext uri="{FF2B5EF4-FFF2-40B4-BE49-F238E27FC236}">
                <a16:creationId xmlns:a16="http://schemas.microsoft.com/office/drawing/2014/main" id="{20772622-9CE4-B234-55D7-097217307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266" y="4552028"/>
            <a:ext cx="3311458" cy="1919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518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D3649-939C-764E-8A95-6B1996970060}"/>
              </a:ext>
            </a:extLst>
          </p:cNvPr>
          <p:cNvSpPr>
            <a:spLocks noGrp="1"/>
          </p:cNvSpPr>
          <p:nvPr>
            <p:ph type="title"/>
          </p:nvPr>
        </p:nvSpPr>
        <p:spPr>
          <a:xfrm>
            <a:off x="867801" y="224205"/>
            <a:ext cx="7886700" cy="806278"/>
          </a:xfrm>
        </p:spPr>
        <p:txBody>
          <a:bodyPr>
            <a:normAutofit/>
          </a:bodyPr>
          <a:lstStyle/>
          <a:p>
            <a:pPr algn="ctr"/>
            <a:r>
              <a:rPr lang="en-US" sz="4000" dirty="0"/>
              <a:t>Elementary Sections (48) </a:t>
            </a:r>
          </a:p>
        </p:txBody>
      </p:sp>
      <p:pic>
        <p:nvPicPr>
          <p:cNvPr id="8" name="Picture 7">
            <a:extLst>
              <a:ext uri="{FF2B5EF4-FFF2-40B4-BE49-F238E27FC236}">
                <a16:creationId xmlns:a16="http://schemas.microsoft.com/office/drawing/2014/main" id="{45572013-DCAC-B193-E026-BEAA70A2955A}"/>
              </a:ext>
            </a:extLst>
          </p:cNvPr>
          <p:cNvPicPr>
            <a:picLocks noChangeAspect="1"/>
          </p:cNvPicPr>
          <p:nvPr/>
        </p:nvPicPr>
        <p:blipFill>
          <a:blip r:embed="rId2"/>
          <a:stretch>
            <a:fillRect/>
          </a:stretch>
        </p:blipFill>
        <p:spPr>
          <a:xfrm>
            <a:off x="1247273" y="1191491"/>
            <a:ext cx="7009781" cy="3355109"/>
          </a:xfrm>
          <a:prstGeom prst="rect">
            <a:avLst/>
          </a:prstGeom>
        </p:spPr>
      </p:pic>
      <p:sp>
        <p:nvSpPr>
          <p:cNvPr id="3" name="TextBox 2">
            <a:extLst>
              <a:ext uri="{FF2B5EF4-FFF2-40B4-BE49-F238E27FC236}">
                <a16:creationId xmlns:a16="http://schemas.microsoft.com/office/drawing/2014/main" id="{C772BF00-2812-E59B-4899-15CAF724D8D6}"/>
              </a:ext>
            </a:extLst>
          </p:cNvPr>
          <p:cNvSpPr txBox="1"/>
          <p:nvPr/>
        </p:nvSpPr>
        <p:spPr>
          <a:xfrm>
            <a:off x="1567543" y="4876198"/>
            <a:ext cx="1638795" cy="1754326"/>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Class sizes in each elementary school are similar and  reasonable</a:t>
            </a:r>
          </a:p>
        </p:txBody>
      </p:sp>
      <p:pic>
        <p:nvPicPr>
          <p:cNvPr id="13314" name="Picture 2" descr="Elementary School Teachers Can Improve Students' Mental Health, Study Finds">
            <a:extLst>
              <a:ext uri="{FF2B5EF4-FFF2-40B4-BE49-F238E27FC236}">
                <a16:creationId xmlns:a16="http://schemas.microsoft.com/office/drawing/2014/main" id="{013F55D1-DDA3-5403-11AC-7547A2D39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90460" y="4595930"/>
            <a:ext cx="4166594" cy="2037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534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982FF-6C5D-C244-B813-33F968489C4C}"/>
              </a:ext>
            </a:extLst>
          </p:cNvPr>
          <p:cNvSpPr>
            <a:spLocks noGrp="1"/>
          </p:cNvSpPr>
          <p:nvPr>
            <p:ph type="title"/>
          </p:nvPr>
        </p:nvSpPr>
        <p:spPr>
          <a:xfrm>
            <a:off x="1360169" y="105533"/>
            <a:ext cx="6939769" cy="750673"/>
          </a:xfrm>
        </p:spPr>
        <p:txBody>
          <a:bodyPr>
            <a:normAutofit fontScale="90000"/>
          </a:bodyPr>
          <a:lstStyle/>
          <a:p>
            <a:pPr algn="ctr"/>
            <a:r>
              <a:rPr lang="en-US" dirty="0"/>
              <a:t>Elementary Schools Before/After Closure (51)</a:t>
            </a:r>
          </a:p>
        </p:txBody>
      </p:sp>
      <p:pic>
        <p:nvPicPr>
          <p:cNvPr id="6" name="Picture 5">
            <a:extLst>
              <a:ext uri="{FF2B5EF4-FFF2-40B4-BE49-F238E27FC236}">
                <a16:creationId xmlns:a16="http://schemas.microsoft.com/office/drawing/2014/main" id="{7F3AA062-4F87-E52B-9B0E-A1152E870064}"/>
              </a:ext>
            </a:extLst>
          </p:cNvPr>
          <p:cNvPicPr>
            <a:picLocks noChangeAspect="1"/>
          </p:cNvPicPr>
          <p:nvPr/>
        </p:nvPicPr>
        <p:blipFill>
          <a:blip r:embed="rId2"/>
          <a:stretch>
            <a:fillRect/>
          </a:stretch>
        </p:blipFill>
        <p:spPr>
          <a:xfrm>
            <a:off x="1600200" y="1574800"/>
            <a:ext cx="6707036" cy="4184732"/>
          </a:xfrm>
          <a:prstGeom prst="rect">
            <a:avLst/>
          </a:prstGeom>
        </p:spPr>
      </p:pic>
      <p:sp>
        <p:nvSpPr>
          <p:cNvPr id="3" name="TextBox 2">
            <a:extLst>
              <a:ext uri="{FF2B5EF4-FFF2-40B4-BE49-F238E27FC236}">
                <a16:creationId xmlns:a16="http://schemas.microsoft.com/office/drawing/2014/main" id="{FD221DAB-3F9E-816D-F405-1860B449617C}"/>
              </a:ext>
            </a:extLst>
          </p:cNvPr>
          <p:cNvSpPr txBox="1"/>
          <p:nvPr/>
        </p:nvSpPr>
        <p:spPr>
          <a:xfrm>
            <a:off x="1600199" y="5829137"/>
            <a:ext cx="6699739" cy="923330"/>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Closing Frederick Leighton Elementary would eliminate 15 sections at Leighton, add 1 section at Charles Riley, and add 3 sections at Kingsford Park</a:t>
            </a:r>
          </a:p>
        </p:txBody>
      </p:sp>
    </p:spTree>
    <p:extLst>
      <p:ext uri="{BB962C8B-B14F-4D97-AF65-F5344CB8AC3E}">
        <p14:creationId xmlns:p14="http://schemas.microsoft.com/office/powerpoint/2010/main" val="906600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14DBA-B31B-B044-8566-7765B33FB765}"/>
              </a:ext>
            </a:extLst>
          </p:cNvPr>
          <p:cNvSpPr>
            <a:spLocks noGrp="1"/>
          </p:cNvSpPr>
          <p:nvPr>
            <p:ph type="title"/>
          </p:nvPr>
        </p:nvSpPr>
        <p:spPr>
          <a:xfrm>
            <a:off x="854338" y="277917"/>
            <a:ext cx="7886700" cy="880418"/>
          </a:xfrm>
        </p:spPr>
        <p:txBody>
          <a:bodyPr>
            <a:normAutofit/>
          </a:bodyPr>
          <a:lstStyle/>
          <a:p>
            <a:pPr algn="ctr"/>
            <a:r>
              <a:rPr lang="en-US" sz="4000" dirty="0"/>
              <a:t>Building Utility Costs (58)</a:t>
            </a:r>
          </a:p>
        </p:txBody>
      </p:sp>
      <p:pic>
        <p:nvPicPr>
          <p:cNvPr id="7" name="Picture 6">
            <a:extLst>
              <a:ext uri="{FF2B5EF4-FFF2-40B4-BE49-F238E27FC236}">
                <a16:creationId xmlns:a16="http://schemas.microsoft.com/office/drawing/2014/main" id="{197216AE-F8D0-E1A4-6475-EAC0F5E31854}"/>
              </a:ext>
            </a:extLst>
          </p:cNvPr>
          <p:cNvPicPr>
            <a:picLocks noChangeAspect="1"/>
          </p:cNvPicPr>
          <p:nvPr/>
        </p:nvPicPr>
        <p:blipFill>
          <a:blip r:embed="rId2"/>
          <a:stretch>
            <a:fillRect/>
          </a:stretch>
        </p:blipFill>
        <p:spPr>
          <a:xfrm>
            <a:off x="1148936" y="1401288"/>
            <a:ext cx="7297505" cy="2338944"/>
          </a:xfrm>
          <a:prstGeom prst="rect">
            <a:avLst/>
          </a:prstGeom>
        </p:spPr>
      </p:pic>
      <p:sp>
        <p:nvSpPr>
          <p:cNvPr id="3" name="TextBox 2">
            <a:extLst>
              <a:ext uri="{FF2B5EF4-FFF2-40B4-BE49-F238E27FC236}">
                <a16:creationId xmlns:a16="http://schemas.microsoft.com/office/drawing/2014/main" id="{AE7FB681-EBB6-C973-2E75-C2A2257B3CE0}"/>
              </a:ext>
            </a:extLst>
          </p:cNvPr>
          <p:cNvSpPr txBox="1"/>
          <p:nvPr/>
        </p:nvSpPr>
        <p:spPr>
          <a:xfrm>
            <a:off x="1336827" y="4226892"/>
            <a:ext cx="2383404" cy="1754326"/>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Building utility costs are a very small part of the overall cost to maintain and staff a school building</a:t>
            </a:r>
          </a:p>
        </p:txBody>
      </p:sp>
      <p:pic>
        <p:nvPicPr>
          <p:cNvPr id="1028" name="Picture 4" descr="Tell us: Have you seen a dramatic rise in your utility bill?">
            <a:extLst>
              <a:ext uri="{FF2B5EF4-FFF2-40B4-BE49-F238E27FC236}">
                <a16:creationId xmlns:a16="http://schemas.microsoft.com/office/drawing/2014/main" id="{B24ADAF8-3D1A-01F0-0960-0F499F849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8499" y="3983185"/>
            <a:ext cx="4457942" cy="2496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759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A6E1-84A9-F147-8EE2-6343C1A0028C}"/>
              </a:ext>
            </a:extLst>
          </p:cNvPr>
          <p:cNvSpPr>
            <a:spLocks noGrp="1"/>
          </p:cNvSpPr>
          <p:nvPr>
            <p:ph type="title"/>
          </p:nvPr>
        </p:nvSpPr>
        <p:spPr>
          <a:xfrm>
            <a:off x="6644326" y="251114"/>
            <a:ext cx="2938939" cy="1486953"/>
          </a:xfrm>
        </p:spPr>
        <p:txBody>
          <a:bodyPr>
            <a:noAutofit/>
          </a:bodyPr>
          <a:lstStyle/>
          <a:p>
            <a:r>
              <a:rPr lang="en-US" sz="4000" dirty="0"/>
              <a:t>Staffing Costs (60)</a:t>
            </a:r>
          </a:p>
        </p:txBody>
      </p:sp>
      <p:pic>
        <p:nvPicPr>
          <p:cNvPr id="8" name="Picture 7">
            <a:extLst>
              <a:ext uri="{FF2B5EF4-FFF2-40B4-BE49-F238E27FC236}">
                <a16:creationId xmlns:a16="http://schemas.microsoft.com/office/drawing/2014/main" id="{4D22BA26-61BA-5FDD-1B97-2BAEB4D3790D}"/>
              </a:ext>
            </a:extLst>
          </p:cNvPr>
          <p:cNvPicPr>
            <a:picLocks noChangeAspect="1"/>
          </p:cNvPicPr>
          <p:nvPr/>
        </p:nvPicPr>
        <p:blipFill>
          <a:blip r:embed="rId2"/>
          <a:stretch>
            <a:fillRect/>
          </a:stretch>
        </p:blipFill>
        <p:spPr>
          <a:xfrm>
            <a:off x="151410" y="251114"/>
            <a:ext cx="6884515" cy="6399068"/>
          </a:xfrm>
          <a:prstGeom prst="rect">
            <a:avLst/>
          </a:prstGeom>
        </p:spPr>
      </p:pic>
      <p:sp>
        <p:nvSpPr>
          <p:cNvPr id="3" name="TextBox 2">
            <a:extLst>
              <a:ext uri="{FF2B5EF4-FFF2-40B4-BE49-F238E27FC236}">
                <a16:creationId xmlns:a16="http://schemas.microsoft.com/office/drawing/2014/main" id="{DF108A23-4A00-4720-211B-6E5D4F74E608}"/>
              </a:ext>
            </a:extLst>
          </p:cNvPr>
          <p:cNvSpPr txBox="1"/>
          <p:nvPr/>
        </p:nvSpPr>
        <p:spPr>
          <a:xfrm>
            <a:off x="6644326" y="1608801"/>
            <a:ext cx="2235530" cy="2585323"/>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School districts have a diverse group of employees, the majority of which are teachers, teaching assistants, and teacher aides</a:t>
            </a:r>
          </a:p>
        </p:txBody>
      </p:sp>
      <p:pic>
        <p:nvPicPr>
          <p:cNvPr id="2050" name="Picture 2" descr="16,893 Group Of Teachers Illustrations &amp; Clip Art - iStock">
            <a:extLst>
              <a:ext uri="{FF2B5EF4-FFF2-40B4-BE49-F238E27FC236}">
                <a16:creationId xmlns:a16="http://schemas.microsoft.com/office/drawing/2014/main" id="{F22571BD-11FE-69AE-0353-9F44388F2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4326" y="4611562"/>
            <a:ext cx="2235530" cy="162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742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144F-F527-C444-9870-823FFBCAA3E4}"/>
              </a:ext>
            </a:extLst>
          </p:cNvPr>
          <p:cNvSpPr>
            <a:spLocks noGrp="1"/>
          </p:cNvSpPr>
          <p:nvPr>
            <p:ph type="title"/>
          </p:nvPr>
        </p:nvSpPr>
        <p:spPr>
          <a:xfrm>
            <a:off x="628650" y="857252"/>
            <a:ext cx="7886700" cy="982361"/>
          </a:xfrm>
        </p:spPr>
        <p:txBody>
          <a:bodyPr/>
          <a:lstStyle/>
          <a:p>
            <a:pPr algn="ctr"/>
            <a:r>
              <a:rPr lang="en-US" dirty="0"/>
              <a:t>Acknowledgements (8)</a:t>
            </a:r>
          </a:p>
        </p:txBody>
      </p:sp>
      <p:sp>
        <p:nvSpPr>
          <p:cNvPr id="3" name="Content Placeholder 2">
            <a:extLst>
              <a:ext uri="{FF2B5EF4-FFF2-40B4-BE49-F238E27FC236}">
                <a16:creationId xmlns:a16="http://schemas.microsoft.com/office/drawing/2014/main" id="{4EEFB7E5-C5FA-3E41-B5A9-D716992BF7DD}"/>
              </a:ext>
            </a:extLst>
          </p:cNvPr>
          <p:cNvSpPr>
            <a:spLocks noGrp="1"/>
          </p:cNvSpPr>
          <p:nvPr>
            <p:ph idx="1"/>
          </p:nvPr>
        </p:nvSpPr>
        <p:spPr>
          <a:xfrm>
            <a:off x="628650" y="1904487"/>
            <a:ext cx="7886700" cy="3585487"/>
          </a:xfrm>
        </p:spPr>
        <p:txBody>
          <a:bodyPr/>
          <a:lstStyle/>
          <a:p>
            <a:r>
              <a:rPr lang="en-US" dirty="0"/>
              <a:t>Dr. Mathis Calvin</a:t>
            </a:r>
          </a:p>
          <a:p>
            <a:r>
              <a:rPr lang="en-US" dirty="0"/>
              <a:t>Karen </a:t>
            </a:r>
            <a:r>
              <a:rPr lang="en-US" dirty="0" err="1"/>
              <a:t>Canale</a:t>
            </a:r>
            <a:endParaRPr lang="en-US" dirty="0"/>
          </a:p>
          <a:p>
            <a:r>
              <a:rPr lang="en-US" dirty="0"/>
              <a:t>Oswego City SD Board of Education</a:t>
            </a:r>
          </a:p>
          <a:p>
            <a:r>
              <a:rPr lang="en-US" dirty="0"/>
              <a:t>Oswego City SD Administrative Team</a:t>
            </a:r>
          </a:p>
        </p:txBody>
      </p:sp>
      <p:pic>
        <p:nvPicPr>
          <p:cNvPr id="1026" name="Picture 2" descr="910 Thank You Kids Illustrations &amp; Clip Art - iStock">
            <a:extLst>
              <a:ext uri="{FF2B5EF4-FFF2-40B4-BE49-F238E27FC236}">
                <a16:creationId xmlns:a16="http://schemas.microsoft.com/office/drawing/2014/main" id="{FFE2AD0F-10AA-203F-972B-9C17E57DA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77" y="4005020"/>
            <a:ext cx="5049428" cy="2387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154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776E4-1203-B049-939F-3989BDB6DB5A}"/>
              </a:ext>
            </a:extLst>
          </p:cNvPr>
          <p:cNvSpPr>
            <a:spLocks noGrp="1"/>
          </p:cNvSpPr>
          <p:nvPr>
            <p:ph type="title"/>
          </p:nvPr>
        </p:nvSpPr>
        <p:spPr>
          <a:xfrm>
            <a:off x="755259" y="111663"/>
            <a:ext cx="7886700" cy="750672"/>
          </a:xfrm>
        </p:spPr>
        <p:txBody>
          <a:bodyPr>
            <a:normAutofit fontScale="90000"/>
          </a:bodyPr>
          <a:lstStyle/>
          <a:p>
            <a:pPr algn="ctr"/>
            <a:r>
              <a:rPr lang="en-US" dirty="0"/>
              <a:t>History of Resignations/Retirements (63)</a:t>
            </a:r>
          </a:p>
        </p:txBody>
      </p:sp>
      <p:pic>
        <p:nvPicPr>
          <p:cNvPr id="6" name="Picture 5">
            <a:extLst>
              <a:ext uri="{FF2B5EF4-FFF2-40B4-BE49-F238E27FC236}">
                <a16:creationId xmlns:a16="http://schemas.microsoft.com/office/drawing/2014/main" id="{6DD4BCFB-0029-956E-E00D-39AD505D0A30}"/>
              </a:ext>
            </a:extLst>
          </p:cNvPr>
          <p:cNvPicPr>
            <a:picLocks noChangeAspect="1"/>
          </p:cNvPicPr>
          <p:nvPr/>
        </p:nvPicPr>
        <p:blipFill>
          <a:blip r:embed="rId2"/>
          <a:stretch>
            <a:fillRect/>
          </a:stretch>
        </p:blipFill>
        <p:spPr>
          <a:xfrm>
            <a:off x="617473" y="2042351"/>
            <a:ext cx="6399540" cy="4044308"/>
          </a:xfrm>
          <a:prstGeom prst="rect">
            <a:avLst/>
          </a:prstGeom>
        </p:spPr>
      </p:pic>
      <p:sp>
        <p:nvSpPr>
          <p:cNvPr id="3" name="TextBox 2">
            <a:extLst>
              <a:ext uri="{FF2B5EF4-FFF2-40B4-BE49-F238E27FC236}">
                <a16:creationId xmlns:a16="http://schemas.microsoft.com/office/drawing/2014/main" id="{6F2E6EE7-46B1-BB14-65A8-FB2F56C3EE0B}"/>
              </a:ext>
            </a:extLst>
          </p:cNvPr>
          <p:cNvSpPr txBox="1"/>
          <p:nvPr/>
        </p:nvSpPr>
        <p:spPr>
          <a:xfrm>
            <a:off x="6739003" y="1680086"/>
            <a:ext cx="2229633" cy="2308324"/>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It is reasonable to assume that, should facilities changes result in staff reductions, these reductions could occur through attrition</a:t>
            </a:r>
          </a:p>
        </p:txBody>
      </p:sp>
      <p:pic>
        <p:nvPicPr>
          <p:cNvPr id="3074" name="Picture 2" descr="Important Job Skills for Teachers">
            <a:extLst>
              <a:ext uri="{FF2B5EF4-FFF2-40B4-BE49-F238E27FC236}">
                <a16:creationId xmlns:a16="http://schemas.microsoft.com/office/drawing/2014/main" id="{148F35D2-54A9-1958-42F9-AA4A0E8D80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182" y="4269168"/>
            <a:ext cx="2229632" cy="188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665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A51A1-EAF4-6D46-A8BF-BD4E7CC8FBC0}"/>
              </a:ext>
            </a:extLst>
          </p:cNvPr>
          <p:cNvSpPr>
            <a:spLocks noGrp="1"/>
          </p:cNvSpPr>
          <p:nvPr>
            <p:ph type="title"/>
          </p:nvPr>
        </p:nvSpPr>
        <p:spPr>
          <a:xfrm>
            <a:off x="396816" y="411933"/>
            <a:ext cx="8747184" cy="750672"/>
          </a:xfrm>
        </p:spPr>
        <p:txBody>
          <a:bodyPr>
            <a:normAutofit fontScale="90000"/>
          </a:bodyPr>
          <a:lstStyle/>
          <a:p>
            <a:pPr algn="ctr"/>
            <a:r>
              <a:rPr lang="en-US" dirty="0"/>
              <a:t>Anticipated Savings From Closure (65)</a:t>
            </a:r>
          </a:p>
        </p:txBody>
      </p:sp>
      <p:pic>
        <p:nvPicPr>
          <p:cNvPr id="7" name="Picture 6">
            <a:extLst>
              <a:ext uri="{FF2B5EF4-FFF2-40B4-BE49-F238E27FC236}">
                <a16:creationId xmlns:a16="http://schemas.microsoft.com/office/drawing/2014/main" id="{27592579-BE8D-3FC5-BC02-324E6DCF5388}"/>
              </a:ext>
            </a:extLst>
          </p:cNvPr>
          <p:cNvPicPr>
            <a:picLocks noChangeAspect="1"/>
          </p:cNvPicPr>
          <p:nvPr/>
        </p:nvPicPr>
        <p:blipFill>
          <a:blip r:embed="rId2"/>
          <a:stretch>
            <a:fillRect/>
          </a:stretch>
        </p:blipFill>
        <p:spPr>
          <a:xfrm>
            <a:off x="-87682" y="1617001"/>
            <a:ext cx="7632958" cy="4631966"/>
          </a:xfrm>
          <a:prstGeom prst="rect">
            <a:avLst/>
          </a:prstGeom>
        </p:spPr>
      </p:pic>
      <p:sp>
        <p:nvSpPr>
          <p:cNvPr id="3" name="TextBox 2">
            <a:extLst>
              <a:ext uri="{FF2B5EF4-FFF2-40B4-BE49-F238E27FC236}">
                <a16:creationId xmlns:a16="http://schemas.microsoft.com/office/drawing/2014/main" id="{4BCCBCA1-7EC9-98D3-0FE7-B37A0937119E}"/>
              </a:ext>
            </a:extLst>
          </p:cNvPr>
          <p:cNvSpPr txBox="1"/>
          <p:nvPr/>
        </p:nvSpPr>
        <p:spPr>
          <a:xfrm>
            <a:off x="6951947" y="1867677"/>
            <a:ext cx="1903954" cy="2031325"/>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Over $1.8 million in savings could be realized from closing an elementary  building</a:t>
            </a:r>
          </a:p>
        </p:txBody>
      </p:sp>
      <p:pic>
        <p:nvPicPr>
          <p:cNvPr id="4098" name="Picture 2" descr="801 Elementary School Building Illustrations &amp; Clip Art - iStock">
            <a:extLst>
              <a:ext uri="{FF2B5EF4-FFF2-40B4-BE49-F238E27FC236}">
                <a16:creationId xmlns:a16="http://schemas.microsoft.com/office/drawing/2014/main" id="{6A508240-2DE2-11CD-75BE-B90EC173FA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1060" y="4242639"/>
            <a:ext cx="2065727" cy="206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739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2FB0A-5B48-6146-9677-AF76B01A89C9}"/>
              </a:ext>
            </a:extLst>
          </p:cNvPr>
          <p:cNvSpPr>
            <a:spLocks noGrp="1"/>
          </p:cNvSpPr>
          <p:nvPr>
            <p:ph type="title"/>
          </p:nvPr>
        </p:nvSpPr>
        <p:spPr>
          <a:xfrm>
            <a:off x="6311699" y="505600"/>
            <a:ext cx="2570672" cy="1584886"/>
          </a:xfrm>
        </p:spPr>
        <p:txBody>
          <a:bodyPr>
            <a:normAutofit fontScale="90000"/>
          </a:bodyPr>
          <a:lstStyle/>
          <a:p>
            <a:r>
              <a:rPr lang="en-US" sz="3600" dirty="0"/>
              <a:t>District Office Positions (66)</a:t>
            </a:r>
          </a:p>
        </p:txBody>
      </p:sp>
      <p:pic>
        <p:nvPicPr>
          <p:cNvPr id="7" name="Picture 6">
            <a:extLst>
              <a:ext uri="{FF2B5EF4-FFF2-40B4-BE49-F238E27FC236}">
                <a16:creationId xmlns:a16="http://schemas.microsoft.com/office/drawing/2014/main" id="{EF879189-7307-FC00-015E-5A855E3B8A5A}"/>
              </a:ext>
            </a:extLst>
          </p:cNvPr>
          <p:cNvPicPr>
            <a:picLocks noChangeAspect="1"/>
          </p:cNvPicPr>
          <p:nvPr/>
        </p:nvPicPr>
        <p:blipFill>
          <a:blip r:embed="rId2"/>
          <a:stretch>
            <a:fillRect/>
          </a:stretch>
        </p:blipFill>
        <p:spPr>
          <a:xfrm>
            <a:off x="986724" y="192505"/>
            <a:ext cx="5269344" cy="6665495"/>
          </a:xfrm>
          <a:prstGeom prst="rect">
            <a:avLst/>
          </a:prstGeom>
        </p:spPr>
      </p:pic>
      <p:sp>
        <p:nvSpPr>
          <p:cNvPr id="3" name="TextBox 2">
            <a:extLst>
              <a:ext uri="{FF2B5EF4-FFF2-40B4-BE49-F238E27FC236}">
                <a16:creationId xmlns:a16="http://schemas.microsoft.com/office/drawing/2014/main" id="{4D649DFD-45C8-D42E-B14B-F11E6E222B4A}"/>
              </a:ext>
            </a:extLst>
          </p:cNvPr>
          <p:cNvSpPr txBox="1"/>
          <p:nvPr/>
        </p:nvSpPr>
        <p:spPr>
          <a:xfrm>
            <a:off x="6488481" y="1628384"/>
            <a:ext cx="2217107" cy="2585323"/>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The number of Oswego district office positions is similar to comparative districts.</a:t>
            </a:r>
          </a:p>
          <a:p>
            <a:pPr marL="285750" indent="-285750">
              <a:buFont typeface="Arial" panose="020B0604020202020204" pitchFamily="34" charset="0"/>
              <a:buChar char="•"/>
            </a:pPr>
            <a:r>
              <a:rPr lang="en-US" dirty="0"/>
              <a:t>Oswego does not have assistant superintendents</a:t>
            </a:r>
          </a:p>
        </p:txBody>
      </p:sp>
      <p:pic>
        <p:nvPicPr>
          <p:cNvPr id="5122" name="Picture 2" descr="Educational Administration vs. Educational Leadership: What's the  Difference? - Graduate Programs for Educators">
            <a:extLst>
              <a:ext uri="{FF2B5EF4-FFF2-40B4-BE49-F238E27FC236}">
                <a16:creationId xmlns:a16="http://schemas.microsoft.com/office/drawing/2014/main" id="{033D6ED8-749F-CF1D-D51E-389326D5E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545" y="4634630"/>
            <a:ext cx="2561538" cy="1829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379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E4D31-D035-DF4F-BA58-361606030460}"/>
              </a:ext>
            </a:extLst>
          </p:cNvPr>
          <p:cNvSpPr>
            <a:spLocks noGrp="1"/>
          </p:cNvSpPr>
          <p:nvPr>
            <p:ph type="title"/>
          </p:nvPr>
        </p:nvSpPr>
        <p:spPr>
          <a:xfrm>
            <a:off x="6518776" y="250242"/>
            <a:ext cx="2878111" cy="1485900"/>
          </a:xfrm>
        </p:spPr>
        <p:txBody>
          <a:bodyPr>
            <a:normAutofit fontScale="90000"/>
          </a:bodyPr>
          <a:lstStyle/>
          <a:p>
            <a:r>
              <a:rPr lang="en-US" sz="4000" dirty="0"/>
              <a:t>Facilities Department Staffing (68)</a:t>
            </a:r>
          </a:p>
        </p:txBody>
      </p:sp>
      <p:pic>
        <p:nvPicPr>
          <p:cNvPr id="6" name="Picture 5">
            <a:extLst>
              <a:ext uri="{FF2B5EF4-FFF2-40B4-BE49-F238E27FC236}">
                <a16:creationId xmlns:a16="http://schemas.microsoft.com/office/drawing/2014/main" id="{D6F1169B-AE5A-B979-D17A-AE2EFCAF0608}"/>
              </a:ext>
            </a:extLst>
          </p:cNvPr>
          <p:cNvPicPr>
            <a:picLocks noChangeAspect="1"/>
          </p:cNvPicPr>
          <p:nvPr/>
        </p:nvPicPr>
        <p:blipFill>
          <a:blip r:embed="rId2"/>
          <a:stretch>
            <a:fillRect/>
          </a:stretch>
        </p:blipFill>
        <p:spPr>
          <a:xfrm>
            <a:off x="705852" y="250242"/>
            <a:ext cx="5812924" cy="6357516"/>
          </a:xfrm>
          <a:prstGeom prst="rect">
            <a:avLst/>
          </a:prstGeom>
        </p:spPr>
      </p:pic>
      <p:sp>
        <p:nvSpPr>
          <p:cNvPr id="3" name="TextBox 2">
            <a:extLst>
              <a:ext uri="{FF2B5EF4-FFF2-40B4-BE49-F238E27FC236}">
                <a16:creationId xmlns:a16="http://schemas.microsoft.com/office/drawing/2014/main" id="{0D4A4E85-D853-ED34-463B-C53BD55287F7}"/>
              </a:ext>
            </a:extLst>
          </p:cNvPr>
          <p:cNvSpPr txBox="1"/>
          <p:nvPr/>
        </p:nvSpPr>
        <p:spPr>
          <a:xfrm>
            <a:off x="6518776" y="1997839"/>
            <a:ext cx="2449860" cy="2862322"/>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Number of Oswego facilities department employees is similar to comparative districts</a:t>
            </a:r>
          </a:p>
          <a:p>
            <a:pPr marL="285750" indent="-285750">
              <a:buFont typeface="Arial" panose="020B0604020202020204" pitchFamily="34" charset="0"/>
              <a:buChar char="•"/>
            </a:pPr>
            <a:r>
              <a:rPr lang="en-US" dirty="0"/>
              <a:t>Facilities department staff position titles vary between districts</a:t>
            </a:r>
          </a:p>
        </p:txBody>
      </p:sp>
      <p:pic>
        <p:nvPicPr>
          <p:cNvPr id="6148" name="Picture 4" descr="Facilities Management / Home">
            <a:extLst>
              <a:ext uri="{FF2B5EF4-FFF2-40B4-BE49-F238E27FC236}">
                <a16:creationId xmlns:a16="http://schemas.microsoft.com/office/drawing/2014/main" id="{713E62C4-D48F-865C-8917-E691A9AAF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606" y="5022598"/>
            <a:ext cx="2364030" cy="1353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355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CFEC-D271-7948-9915-C1818E181ABA}"/>
              </a:ext>
            </a:extLst>
          </p:cNvPr>
          <p:cNvSpPr>
            <a:spLocks noGrp="1"/>
          </p:cNvSpPr>
          <p:nvPr>
            <p:ph type="title"/>
          </p:nvPr>
        </p:nvSpPr>
        <p:spPr>
          <a:xfrm>
            <a:off x="1177446" y="280689"/>
            <a:ext cx="7645293" cy="688374"/>
          </a:xfrm>
        </p:spPr>
        <p:txBody>
          <a:bodyPr>
            <a:normAutofit/>
          </a:bodyPr>
          <a:lstStyle/>
          <a:p>
            <a:r>
              <a:rPr lang="en-US" sz="4000" dirty="0"/>
              <a:t>Cleaner/Custodian Staffing (69)</a:t>
            </a:r>
          </a:p>
        </p:txBody>
      </p:sp>
      <p:pic>
        <p:nvPicPr>
          <p:cNvPr id="3" name="Picture 2">
            <a:extLst>
              <a:ext uri="{FF2B5EF4-FFF2-40B4-BE49-F238E27FC236}">
                <a16:creationId xmlns:a16="http://schemas.microsoft.com/office/drawing/2014/main" id="{71FD62CF-C1C5-2203-CE21-9CA57A069E0B}"/>
              </a:ext>
            </a:extLst>
          </p:cNvPr>
          <p:cNvPicPr>
            <a:picLocks noChangeAspect="1"/>
          </p:cNvPicPr>
          <p:nvPr/>
        </p:nvPicPr>
        <p:blipFill>
          <a:blip r:embed="rId2"/>
          <a:stretch>
            <a:fillRect/>
          </a:stretch>
        </p:blipFill>
        <p:spPr>
          <a:xfrm>
            <a:off x="697042" y="1228755"/>
            <a:ext cx="5393207" cy="4747866"/>
          </a:xfrm>
          <a:prstGeom prst="rect">
            <a:avLst/>
          </a:prstGeom>
        </p:spPr>
      </p:pic>
      <p:sp>
        <p:nvSpPr>
          <p:cNvPr id="4" name="TextBox 3">
            <a:extLst>
              <a:ext uri="{FF2B5EF4-FFF2-40B4-BE49-F238E27FC236}">
                <a16:creationId xmlns:a16="http://schemas.microsoft.com/office/drawing/2014/main" id="{D5D5BA6E-8779-8EB0-311A-945DA444770D}"/>
              </a:ext>
            </a:extLst>
          </p:cNvPr>
          <p:cNvSpPr txBox="1"/>
          <p:nvPr/>
        </p:nvSpPr>
        <p:spPr>
          <a:xfrm>
            <a:off x="6363222" y="1453019"/>
            <a:ext cx="2329841" cy="1754326"/>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Oswego average square feet per cleaner/custodian is similar to other local and statewide districts</a:t>
            </a:r>
          </a:p>
        </p:txBody>
      </p:sp>
      <p:pic>
        <p:nvPicPr>
          <p:cNvPr id="7170" name="Picture 2" descr="School custodian admits he pulled strings to hire daughter">
            <a:extLst>
              <a:ext uri="{FF2B5EF4-FFF2-40B4-BE49-F238E27FC236}">
                <a16:creationId xmlns:a16="http://schemas.microsoft.com/office/drawing/2014/main" id="{DB4B00DC-55D3-90A5-8CB3-376D0BA07B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0249" y="3691301"/>
            <a:ext cx="2997269" cy="199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763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70CF-9218-8D43-8204-6246E84AEDA1}"/>
              </a:ext>
            </a:extLst>
          </p:cNvPr>
          <p:cNvSpPr>
            <a:spLocks noGrp="1"/>
          </p:cNvSpPr>
          <p:nvPr>
            <p:ph type="title"/>
          </p:nvPr>
        </p:nvSpPr>
        <p:spPr>
          <a:xfrm>
            <a:off x="2354893" y="173556"/>
            <a:ext cx="6638796" cy="729778"/>
          </a:xfrm>
        </p:spPr>
        <p:txBody>
          <a:bodyPr>
            <a:normAutofit/>
          </a:bodyPr>
          <a:lstStyle/>
          <a:p>
            <a:r>
              <a:rPr lang="en-US" sz="4000" dirty="0"/>
              <a:t>Grounds Staffing (70)</a:t>
            </a:r>
          </a:p>
        </p:txBody>
      </p:sp>
      <p:pic>
        <p:nvPicPr>
          <p:cNvPr id="4" name="Picture 3">
            <a:extLst>
              <a:ext uri="{FF2B5EF4-FFF2-40B4-BE49-F238E27FC236}">
                <a16:creationId xmlns:a16="http://schemas.microsoft.com/office/drawing/2014/main" id="{ED3FCBEF-2DD6-628A-9F12-4D1BD8640622}"/>
              </a:ext>
            </a:extLst>
          </p:cNvPr>
          <p:cNvPicPr>
            <a:picLocks noChangeAspect="1"/>
          </p:cNvPicPr>
          <p:nvPr/>
        </p:nvPicPr>
        <p:blipFill>
          <a:blip r:embed="rId2"/>
          <a:stretch>
            <a:fillRect/>
          </a:stretch>
        </p:blipFill>
        <p:spPr>
          <a:xfrm>
            <a:off x="475989" y="1123356"/>
            <a:ext cx="5943600" cy="5054600"/>
          </a:xfrm>
          <a:prstGeom prst="rect">
            <a:avLst/>
          </a:prstGeom>
        </p:spPr>
      </p:pic>
      <p:sp>
        <p:nvSpPr>
          <p:cNvPr id="5" name="TextBox 4">
            <a:extLst>
              <a:ext uri="{FF2B5EF4-FFF2-40B4-BE49-F238E27FC236}">
                <a16:creationId xmlns:a16="http://schemas.microsoft.com/office/drawing/2014/main" id="{65DC8BC5-840B-F788-0AC3-32B0BECB3776}"/>
              </a:ext>
            </a:extLst>
          </p:cNvPr>
          <p:cNvSpPr txBox="1"/>
          <p:nvPr/>
        </p:nvSpPr>
        <p:spPr>
          <a:xfrm>
            <a:off x="6510706" y="1291814"/>
            <a:ext cx="2329841" cy="2308324"/>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Acres per full time groundskeeper varies greatly between districts</a:t>
            </a:r>
          </a:p>
          <a:p>
            <a:pPr marL="285750" indent="-285750">
              <a:buFont typeface="Arial" panose="020B0604020202020204" pitchFamily="34" charset="0"/>
              <a:buChar char="•"/>
            </a:pPr>
            <a:r>
              <a:rPr lang="en-US" dirty="0"/>
              <a:t>Oswego acres per full time groundskeeper is average</a:t>
            </a:r>
          </a:p>
        </p:txBody>
      </p:sp>
      <p:pic>
        <p:nvPicPr>
          <p:cNvPr id="8194" name="Picture 2" descr="Groundskeeper Safety | Blue Ridge Community College">
            <a:extLst>
              <a:ext uri="{FF2B5EF4-FFF2-40B4-BE49-F238E27FC236}">
                <a16:creationId xmlns:a16="http://schemas.microsoft.com/office/drawing/2014/main" id="{642A5B88-FDAC-1EEA-DF4C-3B2E5F43C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589" y="3988618"/>
            <a:ext cx="2512077" cy="1881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883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BA385-52C0-0448-91A4-08CE9FB62D2D}"/>
              </a:ext>
            </a:extLst>
          </p:cNvPr>
          <p:cNvSpPr>
            <a:spLocks noGrp="1"/>
          </p:cNvSpPr>
          <p:nvPr>
            <p:ph type="title"/>
          </p:nvPr>
        </p:nvSpPr>
        <p:spPr>
          <a:xfrm>
            <a:off x="2008559" y="245649"/>
            <a:ext cx="7539789" cy="1485900"/>
          </a:xfrm>
        </p:spPr>
        <p:txBody>
          <a:bodyPr>
            <a:normAutofit/>
          </a:bodyPr>
          <a:lstStyle/>
          <a:p>
            <a:r>
              <a:rPr lang="en-US" sz="4000" dirty="0"/>
              <a:t>Maintenance Staffing (71)</a:t>
            </a:r>
          </a:p>
        </p:txBody>
      </p:sp>
      <p:pic>
        <p:nvPicPr>
          <p:cNvPr id="3" name="Picture 2">
            <a:extLst>
              <a:ext uri="{FF2B5EF4-FFF2-40B4-BE49-F238E27FC236}">
                <a16:creationId xmlns:a16="http://schemas.microsoft.com/office/drawing/2014/main" id="{CE604522-3F70-5C50-B727-01018BA8A090}"/>
              </a:ext>
            </a:extLst>
          </p:cNvPr>
          <p:cNvPicPr>
            <a:picLocks noChangeAspect="1"/>
          </p:cNvPicPr>
          <p:nvPr/>
        </p:nvPicPr>
        <p:blipFill>
          <a:blip r:embed="rId2"/>
          <a:stretch>
            <a:fillRect/>
          </a:stretch>
        </p:blipFill>
        <p:spPr>
          <a:xfrm>
            <a:off x="450937" y="1189217"/>
            <a:ext cx="6244389" cy="5310399"/>
          </a:xfrm>
          <a:prstGeom prst="rect">
            <a:avLst/>
          </a:prstGeom>
        </p:spPr>
      </p:pic>
      <p:sp>
        <p:nvSpPr>
          <p:cNvPr id="4" name="TextBox 3">
            <a:extLst>
              <a:ext uri="{FF2B5EF4-FFF2-40B4-BE49-F238E27FC236}">
                <a16:creationId xmlns:a16="http://schemas.microsoft.com/office/drawing/2014/main" id="{90B50E07-8D0E-E636-9D7B-EAB9291C2AC8}"/>
              </a:ext>
            </a:extLst>
          </p:cNvPr>
          <p:cNvSpPr txBox="1"/>
          <p:nvPr/>
        </p:nvSpPr>
        <p:spPr>
          <a:xfrm>
            <a:off x="6695326" y="1315233"/>
            <a:ext cx="2329841" cy="2585323"/>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Oswego average square feet per maintenance staff member is higher than the APPA recommendation but similar to comparative districts</a:t>
            </a:r>
          </a:p>
        </p:txBody>
      </p:sp>
      <p:pic>
        <p:nvPicPr>
          <p:cNvPr id="9218" name="Picture 2" descr="Maintenance / Welcome">
            <a:extLst>
              <a:ext uri="{FF2B5EF4-FFF2-40B4-BE49-F238E27FC236}">
                <a16:creationId xmlns:a16="http://schemas.microsoft.com/office/drawing/2014/main" id="{3AF4FE88-8FD0-E770-9A0F-7B3CF0F35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8879" y="4128719"/>
            <a:ext cx="2142734" cy="2142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540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80F73-13FD-7C1C-C066-5A3BCA7515A5}"/>
              </a:ext>
            </a:extLst>
          </p:cNvPr>
          <p:cNvSpPr>
            <a:spLocks noGrp="1"/>
          </p:cNvSpPr>
          <p:nvPr>
            <p:ph type="title"/>
          </p:nvPr>
        </p:nvSpPr>
        <p:spPr>
          <a:xfrm>
            <a:off x="5646820" y="384067"/>
            <a:ext cx="3284686" cy="1292902"/>
          </a:xfrm>
        </p:spPr>
        <p:txBody>
          <a:bodyPr>
            <a:normAutofit fontScale="90000"/>
          </a:bodyPr>
          <a:lstStyle/>
          <a:p>
            <a:pPr algn="ctr"/>
            <a:r>
              <a:rPr lang="en-US" sz="4000" dirty="0"/>
              <a:t>Administrative/ Business Office Support Staffing (73)</a:t>
            </a:r>
          </a:p>
        </p:txBody>
      </p:sp>
      <p:pic>
        <p:nvPicPr>
          <p:cNvPr id="6" name="Picture 5">
            <a:extLst>
              <a:ext uri="{FF2B5EF4-FFF2-40B4-BE49-F238E27FC236}">
                <a16:creationId xmlns:a16="http://schemas.microsoft.com/office/drawing/2014/main" id="{7567AD60-3C9E-9916-EB14-ABB38A1CB7F8}"/>
              </a:ext>
            </a:extLst>
          </p:cNvPr>
          <p:cNvPicPr>
            <a:picLocks noChangeAspect="1"/>
          </p:cNvPicPr>
          <p:nvPr/>
        </p:nvPicPr>
        <p:blipFill>
          <a:blip r:embed="rId2"/>
          <a:stretch>
            <a:fillRect/>
          </a:stretch>
        </p:blipFill>
        <p:spPr>
          <a:xfrm>
            <a:off x="212494" y="328782"/>
            <a:ext cx="5289948" cy="6511522"/>
          </a:xfrm>
          <a:prstGeom prst="rect">
            <a:avLst/>
          </a:prstGeom>
        </p:spPr>
      </p:pic>
      <p:sp>
        <p:nvSpPr>
          <p:cNvPr id="3" name="TextBox 2">
            <a:extLst>
              <a:ext uri="{FF2B5EF4-FFF2-40B4-BE49-F238E27FC236}">
                <a16:creationId xmlns:a16="http://schemas.microsoft.com/office/drawing/2014/main" id="{A238734D-CDDA-1E00-9E82-60706DCC9F19}"/>
              </a:ext>
            </a:extLst>
          </p:cNvPr>
          <p:cNvSpPr txBox="1"/>
          <p:nvPr/>
        </p:nvSpPr>
        <p:spPr>
          <a:xfrm>
            <a:off x="5986456" y="2719906"/>
            <a:ext cx="2605414" cy="1200329"/>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Total Oswego office support positions is slightly higher than comparative districts</a:t>
            </a:r>
          </a:p>
        </p:txBody>
      </p:sp>
      <p:pic>
        <p:nvPicPr>
          <p:cNvPr id="10242" name="Picture 2" descr="Office &amp; Support Staff / Office Staff">
            <a:extLst>
              <a:ext uri="{FF2B5EF4-FFF2-40B4-BE49-F238E27FC236}">
                <a16:creationId xmlns:a16="http://schemas.microsoft.com/office/drawing/2014/main" id="{03F27195-24B0-2ADA-31D7-678C7EA61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8156" y="4325563"/>
            <a:ext cx="3005564" cy="190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67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DE296-F938-60A8-8A96-3FA535B27106}"/>
              </a:ext>
            </a:extLst>
          </p:cNvPr>
          <p:cNvSpPr>
            <a:spLocks noGrp="1"/>
          </p:cNvSpPr>
          <p:nvPr>
            <p:ph type="title"/>
          </p:nvPr>
        </p:nvSpPr>
        <p:spPr>
          <a:xfrm>
            <a:off x="676266" y="230604"/>
            <a:ext cx="8467734" cy="826300"/>
          </a:xfrm>
        </p:spPr>
        <p:txBody>
          <a:bodyPr>
            <a:normAutofit fontScale="90000"/>
          </a:bodyPr>
          <a:lstStyle/>
          <a:p>
            <a:r>
              <a:rPr lang="en-US" sz="4000" dirty="0"/>
              <a:t>Students per Office Support Employee (74)</a:t>
            </a:r>
          </a:p>
        </p:txBody>
      </p:sp>
      <p:pic>
        <p:nvPicPr>
          <p:cNvPr id="4" name="Picture 3">
            <a:extLst>
              <a:ext uri="{FF2B5EF4-FFF2-40B4-BE49-F238E27FC236}">
                <a16:creationId xmlns:a16="http://schemas.microsoft.com/office/drawing/2014/main" id="{28F7DBBF-4CD5-30B5-8EFF-B811EB8A366A}"/>
              </a:ext>
            </a:extLst>
          </p:cNvPr>
          <p:cNvPicPr>
            <a:picLocks noChangeAspect="1"/>
          </p:cNvPicPr>
          <p:nvPr/>
        </p:nvPicPr>
        <p:blipFill>
          <a:blip r:embed="rId2"/>
          <a:stretch>
            <a:fillRect/>
          </a:stretch>
        </p:blipFill>
        <p:spPr>
          <a:xfrm>
            <a:off x="1203369" y="1056904"/>
            <a:ext cx="7413527" cy="3841148"/>
          </a:xfrm>
          <a:prstGeom prst="rect">
            <a:avLst/>
          </a:prstGeom>
        </p:spPr>
      </p:pic>
      <p:sp>
        <p:nvSpPr>
          <p:cNvPr id="3" name="TextBox 2">
            <a:extLst>
              <a:ext uri="{FF2B5EF4-FFF2-40B4-BE49-F238E27FC236}">
                <a16:creationId xmlns:a16="http://schemas.microsoft.com/office/drawing/2014/main" id="{B086202E-2A9F-7431-14E9-37681B56025E}"/>
              </a:ext>
            </a:extLst>
          </p:cNvPr>
          <p:cNvSpPr txBox="1"/>
          <p:nvPr/>
        </p:nvSpPr>
        <p:spPr>
          <a:xfrm>
            <a:off x="1566624" y="5246871"/>
            <a:ext cx="2654647" cy="1200329"/>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Oswego students per office support employee is similar to comparative districts</a:t>
            </a:r>
          </a:p>
        </p:txBody>
      </p:sp>
      <p:pic>
        <p:nvPicPr>
          <p:cNvPr id="11266" name="Picture 2" descr="Student Well-Being | Greater Good In Education">
            <a:extLst>
              <a:ext uri="{FF2B5EF4-FFF2-40B4-BE49-F238E27FC236}">
                <a16:creationId xmlns:a16="http://schemas.microsoft.com/office/drawing/2014/main" id="{0DF1C0BE-4093-2B36-BB5A-13D0575216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981876"/>
            <a:ext cx="3746500" cy="1730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741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E5773-BEDE-DD6E-8B71-0CE52F1FB18D}"/>
              </a:ext>
            </a:extLst>
          </p:cNvPr>
          <p:cNvSpPr>
            <a:spLocks noGrp="1"/>
          </p:cNvSpPr>
          <p:nvPr>
            <p:ph type="title"/>
          </p:nvPr>
        </p:nvSpPr>
        <p:spPr>
          <a:xfrm>
            <a:off x="2085604" y="282039"/>
            <a:ext cx="7200900" cy="1485900"/>
          </a:xfrm>
        </p:spPr>
        <p:txBody>
          <a:bodyPr>
            <a:normAutofit/>
          </a:bodyPr>
          <a:lstStyle/>
          <a:p>
            <a:r>
              <a:rPr lang="en-US" sz="4000" dirty="0"/>
              <a:t>Food Service Staffing (75)</a:t>
            </a:r>
          </a:p>
        </p:txBody>
      </p:sp>
      <p:sp>
        <p:nvSpPr>
          <p:cNvPr id="3" name="TextBox 2">
            <a:extLst>
              <a:ext uri="{FF2B5EF4-FFF2-40B4-BE49-F238E27FC236}">
                <a16:creationId xmlns:a16="http://schemas.microsoft.com/office/drawing/2014/main" id="{224B4B24-E97A-627C-F276-27B6308A4C89}"/>
              </a:ext>
            </a:extLst>
          </p:cNvPr>
          <p:cNvSpPr txBox="1"/>
          <p:nvPr/>
        </p:nvSpPr>
        <p:spPr>
          <a:xfrm>
            <a:off x="1302707" y="5041464"/>
            <a:ext cx="2505206" cy="1200329"/>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Oswego food service department staffing is similar to comparative districts</a:t>
            </a:r>
          </a:p>
        </p:txBody>
      </p:sp>
      <p:pic>
        <p:nvPicPr>
          <p:cNvPr id="10" name="Picture 9">
            <a:extLst>
              <a:ext uri="{FF2B5EF4-FFF2-40B4-BE49-F238E27FC236}">
                <a16:creationId xmlns:a16="http://schemas.microsoft.com/office/drawing/2014/main" id="{73991AD1-1EA4-ABBE-D76E-D370264CAE4E}"/>
              </a:ext>
            </a:extLst>
          </p:cNvPr>
          <p:cNvPicPr>
            <a:picLocks noChangeAspect="1"/>
          </p:cNvPicPr>
          <p:nvPr/>
        </p:nvPicPr>
        <p:blipFill>
          <a:blip r:embed="rId2"/>
          <a:stretch>
            <a:fillRect/>
          </a:stretch>
        </p:blipFill>
        <p:spPr>
          <a:xfrm>
            <a:off x="1100724" y="1159441"/>
            <a:ext cx="6942551" cy="3604786"/>
          </a:xfrm>
          <a:prstGeom prst="rect">
            <a:avLst/>
          </a:prstGeom>
        </p:spPr>
      </p:pic>
      <p:pic>
        <p:nvPicPr>
          <p:cNvPr id="12294" name="Picture 6" descr="Food Services - Stafford Public Schools">
            <a:extLst>
              <a:ext uri="{FF2B5EF4-FFF2-40B4-BE49-F238E27FC236}">
                <a16:creationId xmlns:a16="http://schemas.microsoft.com/office/drawing/2014/main" id="{1C74D10C-E1A2-BD56-1895-605FE7C30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0284" y="4720659"/>
            <a:ext cx="4140200" cy="195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982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733F0-CD94-604E-AF69-BF497CCD35D6}"/>
              </a:ext>
            </a:extLst>
          </p:cNvPr>
          <p:cNvSpPr>
            <a:spLocks noGrp="1"/>
          </p:cNvSpPr>
          <p:nvPr>
            <p:ph type="title"/>
          </p:nvPr>
        </p:nvSpPr>
        <p:spPr>
          <a:xfrm>
            <a:off x="1104532" y="411577"/>
            <a:ext cx="7659905" cy="940981"/>
          </a:xfrm>
        </p:spPr>
        <p:txBody>
          <a:bodyPr>
            <a:normAutofit fontScale="90000"/>
          </a:bodyPr>
          <a:lstStyle/>
          <a:p>
            <a:pPr algn="ctr"/>
            <a:r>
              <a:rPr lang="en-US" dirty="0"/>
              <a:t>Critical Question for the Study (11)</a:t>
            </a:r>
          </a:p>
        </p:txBody>
      </p:sp>
      <p:sp>
        <p:nvSpPr>
          <p:cNvPr id="3" name="Content Placeholder 2">
            <a:extLst>
              <a:ext uri="{FF2B5EF4-FFF2-40B4-BE49-F238E27FC236}">
                <a16:creationId xmlns:a16="http://schemas.microsoft.com/office/drawing/2014/main" id="{15E112C4-0C5D-D645-924B-F15B5FCD1565}"/>
              </a:ext>
            </a:extLst>
          </p:cNvPr>
          <p:cNvSpPr>
            <a:spLocks noGrp="1"/>
          </p:cNvSpPr>
          <p:nvPr>
            <p:ph idx="1"/>
          </p:nvPr>
        </p:nvSpPr>
        <p:spPr>
          <a:xfrm>
            <a:off x="1723477" y="1369092"/>
            <a:ext cx="6145619" cy="2840599"/>
          </a:xfrm>
          <a:ln w="50800" cmpd="thickThin">
            <a:solidFill>
              <a:schemeClr val="accent1"/>
            </a:solidFill>
          </a:ln>
        </p:spPr>
        <p:txBody>
          <a:bodyPr>
            <a:normAutofit/>
          </a:bodyPr>
          <a:lstStyle/>
          <a:p>
            <a:pPr marL="0" indent="0" algn="ctr">
              <a:lnSpc>
                <a:spcPct val="150000"/>
              </a:lnSpc>
              <a:buNone/>
            </a:pPr>
            <a:r>
              <a:rPr lang="en-US" sz="2200" b="1" i="1" dirty="0"/>
              <a:t>How can the district maintain and enhance the educational</a:t>
            </a:r>
            <a:r>
              <a:rPr lang="en-US" sz="2200" dirty="0"/>
              <a:t> </a:t>
            </a:r>
            <a:r>
              <a:rPr lang="en-US" sz="2200" b="1" i="1" dirty="0"/>
              <a:t>opportunities for Oswego students while continuing to ensure</a:t>
            </a:r>
            <a:r>
              <a:rPr lang="en-US" sz="2200" dirty="0"/>
              <a:t> </a:t>
            </a:r>
            <a:r>
              <a:rPr lang="en-US" sz="2200" b="1" i="1" dirty="0"/>
              <a:t>efficient and effective utilization of staff and facilities as well</a:t>
            </a:r>
            <a:r>
              <a:rPr lang="en-US" sz="2200" dirty="0"/>
              <a:t> </a:t>
            </a:r>
            <a:r>
              <a:rPr lang="en-US" sz="2200" b="1" i="1" dirty="0"/>
              <a:t>as fiscal responsibility for the district’s taxpayers?</a:t>
            </a:r>
            <a:endParaRPr lang="en-US" sz="2200" dirty="0"/>
          </a:p>
          <a:p>
            <a:pPr marL="0" indent="0" algn="ctr">
              <a:buNone/>
            </a:pPr>
            <a:endParaRPr lang="en-US" dirty="0"/>
          </a:p>
          <a:p>
            <a:pPr algn="ctr"/>
            <a:endParaRPr lang="en-US" dirty="0"/>
          </a:p>
        </p:txBody>
      </p:sp>
      <p:pic>
        <p:nvPicPr>
          <p:cNvPr id="2050" name="Picture 2" descr="Invest in education: The best sector is higher education">
            <a:extLst>
              <a:ext uri="{FF2B5EF4-FFF2-40B4-BE49-F238E27FC236}">
                <a16:creationId xmlns:a16="http://schemas.microsoft.com/office/drawing/2014/main" id="{BABE3C71-688A-FD17-D04D-1F3E1BDE0A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958" y="4468184"/>
            <a:ext cx="3968151" cy="2067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854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FDBE9-6379-BD5A-51A7-15868FF42A39}"/>
              </a:ext>
            </a:extLst>
          </p:cNvPr>
          <p:cNvSpPr>
            <a:spLocks noGrp="1"/>
          </p:cNvSpPr>
          <p:nvPr>
            <p:ph type="title"/>
          </p:nvPr>
        </p:nvSpPr>
        <p:spPr>
          <a:xfrm>
            <a:off x="6638307" y="441613"/>
            <a:ext cx="2650424" cy="1485900"/>
          </a:xfrm>
        </p:spPr>
        <p:txBody>
          <a:bodyPr>
            <a:normAutofit fontScale="90000"/>
          </a:bodyPr>
          <a:lstStyle/>
          <a:p>
            <a:r>
              <a:rPr lang="en-US" dirty="0"/>
              <a:t>General Fund Balance Sheet (77)</a:t>
            </a:r>
          </a:p>
        </p:txBody>
      </p:sp>
      <p:pic>
        <p:nvPicPr>
          <p:cNvPr id="4" name="Picture 3">
            <a:extLst>
              <a:ext uri="{FF2B5EF4-FFF2-40B4-BE49-F238E27FC236}">
                <a16:creationId xmlns:a16="http://schemas.microsoft.com/office/drawing/2014/main" id="{6CBF2B5D-2013-00F8-5DC6-ACCD9BAA6850}"/>
              </a:ext>
            </a:extLst>
          </p:cNvPr>
          <p:cNvPicPr>
            <a:picLocks noChangeAspect="1"/>
          </p:cNvPicPr>
          <p:nvPr/>
        </p:nvPicPr>
        <p:blipFill>
          <a:blip r:embed="rId2"/>
          <a:stretch>
            <a:fillRect/>
          </a:stretch>
        </p:blipFill>
        <p:spPr>
          <a:xfrm>
            <a:off x="729259" y="95003"/>
            <a:ext cx="5524172" cy="6858000"/>
          </a:xfrm>
          <a:prstGeom prst="rect">
            <a:avLst/>
          </a:prstGeom>
        </p:spPr>
      </p:pic>
      <p:sp>
        <p:nvSpPr>
          <p:cNvPr id="3" name="TextBox 2">
            <a:extLst>
              <a:ext uri="{FF2B5EF4-FFF2-40B4-BE49-F238E27FC236}">
                <a16:creationId xmlns:a16="http://schemas.microsoft.com/office/drawing/2014/main" id="{27F7C007-6769-9FE7-0406-B0280D71D8C3}"/>
              </a:ext>
            </a:extLst>
          </p:cNvPr>
          <p:cNvSpPr txBox="1"/>
          <p:nvPr/>
        </p:nvSpPr>
        <p:spPr>
          <a:xfrm>
            <a:off x="6400800" y="2923838"/>
            <a:ext cx="2542784" cy="1200329"/>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Oswego 5-year balance sheet history demonstrates stable fiscal position</a:t>
            </a:r>
          </a:p>
        </p:txBody>
      </p:sp>
      <p:pic>
        <p:nvPicPr>
          <p:cNvPr id="13314" name="Picture 2" descr="When it Comes to School Funds, Hold-Harmless Provisions Aren't “Harmless” -  Education Next">
            <a:extLst>
              <a:ext uri="{FF2B5EF4-FFF2-40B4-BE49-F238E27FC236}">
                <a16:creationId xmlns:a16="http://schemas.microsoft.com/office/drawing/2014/main" id="{ECCE95A9-7F78-5A61-988F-49438B58FA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1256" y="4483072"/>
            <a:ext cx="2512328" cy="1933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06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619CA-A7A0-903B-EF7F-B9FBDE8522A5}"/>
              </a:ext>
            </a:extLst>
          </p:cNvPr>
          <p:cNvSpPr>
            <a:spLocks noGrp="1"/>
          </p:cNvSpPr>
          <p:nvPr>
            <p:ph type="title"/>
          </p:nvPr>
        </p:nvSpPr>
        <p:spPr>
          <a:xfrm>
            <a:off x="1651911" y="270794"/>
            <a:ext cx="7200900" cy="1006434"/>
          </a:xfrm>
        </p:spPr>
        <p:txBody>
          <a:bodyPr/>
          <a:lstStyle/>
          <a:p>
            <a:r>
              <a:rPr lang="en-US" dirty="0"/>
              <a:t>Fund Balance History (78)</a:t>
            </a:r>
          </a:p>
        </p:txBody>
      </p:sp>
      <p:pic>
        <p:nvPicPr>
          <p:cNvPr id="4" name="Picture 3">
            <a:extLst>
              <a:ext uri="{FF2B5EF4-FFF2-40B4-BE49-F238E27FC236}">
                <a16:creationId xmlns:a16="http://schemas.microsoft.com/office/drawing/2014/main" id="{42DC84DA-5A6D-3F80-39E7-47F70D7F8416}"/>
              </a:ext>
            </a:extLst>
          </p:cNvPr>
          <p:cNvPicPr>
            <a:picLocks noChangeAspect="1"/>
          </p:cNvPicPr>
          <p:nvPr/>
        </p:nvPicPr>
        <p:blipFill>
          <a:blip r:embed="rId2"/>
          <a:stretch>
            <a:fillRect/>
          </a:stretch>
        </p:blipFill>
        <p:spPr>
          <a:xfrm>
            <a:off x="1102291" y="1063858"/>
            <a:ext cx="7312321" cy="3031176"/>
          </a:xfrm>
          <a:prstGeom prst="rect">
            <a:avLst/>
          </a:prstGeom>
        </p:spPr>
      </p:pic>
      <p:sp>
        <p:nvSpPr>
          <p:cNvPr id="3" name="TextBox 2">
            <a:extLst>
              <a:ext uri="{FF2B5EF4-FFF2-40B4-BE49-F238E27FC236}">
                <a16:creationId xmlns:a16="http://schemas.microsoft.com/office/drawing/2014/main" id="{23F97348-F6CA-61E5-1D27-DEB762D52BD5}"/>
              </a:ext>
            </a:extLst>
          </p:cNvPr>
          <p:cNvSpPr txBox="1"/>
          <p:nvPr/>
        </p:nvSpPr>
        <p:spPr>
          <a:xfrm>
            <a:off x="1102291" y="4282924"/>
            <a:ext cx="2680569" cy="2031325"/>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Oswego has established a variety of reserves</a:t>
            </a:r>
          </a:p>
          <a:p>
            <a:pPr marL="285750" indent="-285750">
              <a:buFont typeface="Arial" panose="020B0604020202020204" pitchFamily="34" charset="0"/>
              <a:buChar char="•"/>
            </a:pPr>
            <a:r>
              <a:rPr lang="en-US" dirty="0"/>
              <a:t>Reserves have been well-funded to support the long-term fiscal health of the district</a:t>
            </a:r>
          </a:p>
        </p:txBody>
      </p:sp>
      <p:pic>
        <p:nvPicPr>
          <p:cNvPr id="14338" name="Picture 2" descr="2: Factors Impacting School District Fiscal Condition and Fund Balances |  Download Scientific Diagram">
            <a:extLst>
              <a:ext uri="{FF2B5EF4-FFF2-40B4-BE49-F238E27FC236}">
                <a16:creationId xmlns:a16="http://schemas.microsoft.com/office/drawing/2014/main" id="{D56469BA-C477-1CF9-CA79-6AB39C895D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7318" y="4095034"/>
            <a:ext cx="4209963" cy="232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304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FE25-8D67-DCFA-A22A-BFCAD7A47874}"/>
              </a:ext>
            </a:extLst>
          </p:cNvPr>
          <p:cNvSpPr>
            <a:spLocks noGrp="1"/>
          </p:cNvSpPr>
          <p:nvPr>
            <p:ph type="title"/>
          </p:nvPr>
        </p:nvSpPr>
        <p:spPr>
          <a:xfrm>
            <a:off x="6465745" y="443841"/>
            <a:ext cx="2517937" cy="1485900"/>
          </a:xfrm>
        </p:spPr>
        <p:txBody>
          <a:bodyPr>
            <a:normAutofit/>
          </a:bodyPr>
          <a:lstStyle/>
          <a:p>
            <a:r>
              <a:rPr lang="en-US" sz="4000" dirty="0"/>
              <a:t>Capital Debt (81)</a:t>
            </a:r>
          </a:p>
        </p:txBody>
      </p:sp>
      <p:pic>
        <p:nvPicPr>
          <p:cNvPr id="5" name="Picture 4">
            <a:extLst>
              <a:ext uri="{FF2B5EF4-FFF2-40B4-BE49-F238E27FC236}">
                <a16:creationId xmlns:a16="http://schemas.microsoft.com/office/drawing/2014/main" id="{84F353FD-33ED-D01F-C06A-D4219CD0A27C}"/>
              </a:ext>
            </a:extLst>
          </p:cNvPr>
          <p:cNvPicPr>
            <a:picLocks noChangeAspect="1"/>
          </p:cNvPicPr>
          <p:nvPr/>
        </p:nvPicPr>
        <p:blipFill>
          <a:blip r:embed="rId2"/>
          <a:stretch>
            <a:fillRect/>
          </a:stretch>
        </p:blipFill>
        <p:spPr>
          <a:xfrm>
            <a:off x="818147" y="221093"/>
            <a:ext cx="5410092" cy="6415814"/>
          </a:xfrm>
          <a:prstGeom prst="rect">
            <a:avLst/>
          </a:prstGeom>
        </p:spPr>
      </p:pic>
      <p:sp>
        <p:nvSpPr>
          <p:cNvPr id="3" name="TextBox 2">
            <a:extLst>
              <a:ext uri="{FF2B5EF4-FFF2-40B4-BE49-F238E27FC236}">
                <a16:creationId xmlns:a16="http://schemas.microsoft.com/office/drawing/2014/main" id="{59444867-440B-B42C-9248-50CCFFC25DD9}"/>
              </a:ext>
            </a:extLst>
          </p:cNvPr>
          <p:cNvSpPr txBox="1"/>
          <p:nvPr/>
        </p:nvSpPr>
        <p:spPr>
          <a:xfrm>
            <a:off x="6338170" y="2141951"/>
            <a:ext cx="2329841" cy="3693319"/>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Oswego has current debt obligations through 2046-47</a:t>
            </a:r>
          </a:p>
          <a:p>
            <a:pPr marL="285750" indent="-285750">
              <a:buFont typeface="Arial" panose="020B0604020202020204" pitchFamily="34" charset="0"/>
              <a:buChar char="•"/>
            </a:pPr>
            <a:r>
              <a:rPr lang="en-US" dirty="0"/>
              <a:t>Oswego receives significant funding for capital projects from state building aid</a:t>
            </a:r>
          </a:p>
          <a:p>
            <a:pPr marL="285750" indent="-285750">
              <a:buFont typeface="Arial" panose="020B0604020202020204" pitchFamily="34" charset="0"/>
              <a:buChar char="•"/>
            </a:pPr>
            <a:r>
              <a:rPr lang="en-US" dirty="0"/>
              <a:t>Nearly $16 million local share obligation for capital projects</a:t>
            </a:r>
          </a:p>
        </p:txBody>
      </p:sp>
    </p:spTree>
    <p:extLst>
      <p:ext uri="{BB962C8B-B14F-4D97-AF65-F5344CB8AC3E}">
        <p14:creationId xmlns:p14="http://schemas.microsoft.com/office/powerpoint/2010/main" val="339343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F574D-5442-EBE8-6EC2-853FAEA8EA88}"/>
              </a:ext>
            </a:extLst>
          </p:cNvPr>
          <p:cNvSpPr>
            <a:spLocks noGrp="1"/>
          </p:cNvSpPr>
          <p:nvPr>
            <p:ph type="title"/>
          </p:nvPr>
        </p:nvSpPr>
        <p:spPr>
          <a:xfrm>
            <a:off x="1370720" y="326755"/>
            <a:ext cx="8462212" cy="963003"/>
          </a:xfrm>
        </p:spPr>
        <p:txBody>
          <a:bodyPr>
            <a:normAutofit/>
          </a:bodyPr>
          <a:lstStyle/>
          <a:p>
            <a:r>
              <a:rPr lang="en-US" dirty="0"/>
              <a:t>Property Tax Factors (82-83)</a:t>
            </a:r>
          </a:p>
        </p:txBody>
      </p:sp>
      <p:pic>
        <p:nvPicPr>
          <p:cNvPr id="4" name="Picture 3">
            <a:extLst>
              <a:ext uri="{FF2B5EF4-FFF2-40B4-BE49-F238E27FC236}">
                <a16:creationId xmlns:a16="http://schemas.microsoft.com/office/drawing/2014/main" id="{DDBEE7CD-D293-3DDC-B678-00BAA3B8EEEB}"/>
              </a:ext>
            </a:extLst>
          </p:cNvPr>
          <p:cNvPicPr>
            <a:picLocks noChangeAspect="1"/>
          </p:cNvPicPr>
          <p:nvPr/>
        </p:nvPicPr>
        <p:blipFill>
          <a:blip r:embed="rId2"/>
          <a:stretch>
            <a:fillRect/>
          </a:stretch>
        </p:blipFill>
        <p:spPr>
          <a:xfrm>
            <a:off x="538561" y="1289758"/>
            <a:ext cx="5943600" cy="1803400"/>
          </a:xfrm>
          <a:prstGeom prst="rect">
            <a:avLst/>
          </a:prstGeom>
        </p:spPr>
      </p:pic>
      <p:pic>
        <p:nvPicPr>
          <p:cNvPr id="5" name="Picture 4">
            <a:extLst>
              <a:ext uri="{FF2B5EF4-FFF2-40B4-BE49-F238E27FC236}">
                <a16:creationId xmlns:a16="http://schemas.microsoft.com/office/drawing/2014/main" id="{098D1F8B-0682-8BC2-210F-C611404CFAE1}"/>
              </a:ext>
            </a:extLst>
          </p:cNvPr>
          <p:cNvPicPr>
            <a:picLocks noChangeAspect="1"/>
          </p:cNvPicPr>
          <p:nvPr/>
        </p:nvPicPr>
        <p:blipFill>
          <a:blip r:embed="rId3"/>
          <a:stretch>
            <a:fillRect/>
          </a:stretch>
        </p:blipFill>
        <p:spPr>
          <a:xfrm>
            <a:off x="567625" y="3169774"/>
            <a:ext cx="5943600" cy="1803400"/>
          </a:xfrm>
          <a:prstGeom prst="rect">
            <a:avLst/>
          </a:prstGeom>
        </p:spPr>
      </p:pic>
      <p:pic>
        <p:nvPicPr>
          <p:cNvPr id="7" name="Picture 6">
            <a:extLst>
              <a:ext uri="{FF2B5EF4-FFF2-40B4-BE49-F238E27FC236}">
                <a16:creationId xmlns:a16="http://schemas.microsoft.com/office/drawing/2014/main" id="{8141024F-4CA0-6648-54CF-21765678510C}"/>
              </a:ext>
            </a:extLst>
          </p:cNvPr>
          <p:cNvPicPr>
            <a:picLocks noChangeAspect="1"/>
          </p:cNvPicPr>
          <p:nvPr/>
        </p:nvPicPr>
        <p:blipFill>
          <a:blip r:embed="rId4"/>
          <a:stretch>
            <a:fillRect/>
          </a:stretch>
        </p:blipFill>
        <p:spPr>
          <a:xfrm>
            <a:off x="681788" y="5126407"/>
            <a:ext cx="5943600" cy="1612900"/>
          </a:xfrm>
          <a:prstGeom prst="rect">
            <a:avLst/>
          </a:prstGeom>
        </p:spPr>
      </p:pic>
      <p:sp>
        <p:nvSpPr>
          <p:cNvPr id="3" name="TextBox 2">
            <a:extLst>
              <a:ext uri="{FF2B5EF4-FFF2-40B4-BE49-F238E27FC236}">
                <a16:creationId xmlns:a16="http://schemas.microsoft.com/office/drawing/2014/main" id="{C9E77E74-587F-F3CC-4028-069A854ADA4B}"/>
              </a:ext>
            </a:extLst>
          </p:cNvPr>
          <p:cNvSpPr txBox="1"/>
          <p:nvPr/>
        </p:nvSpPr>
        <p:spPr>
          <a:xfrm>
            <a:off x="5858494" y="1442991"/>
            <a:ext cx="3031299" cy="2862322"/>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Property values have generally increased in past 5 years</a:t>
            </a:r>
          </a:p>
          <a:p>
            <a:pPr marL="285750" indent="-285750">
              <a:buFont typeface="Arial" panose="020B0604020202020204" pitchFamily="34" charset="0"/>
              <a:buChar char="•"/>
            </a:pPr>
            <a:r>
              <a:rPr lang="en-US" dirty="0"/>
              <a:t>Property tax levy has been reduced in past 5 years</a:t>
            </a:r>
          </a:p>
          <a:p>
            <a:pPr marL="285750" indent="-285750">
              <a:buFont typeface="Arial" panose="020B0604020202020204" pitchFamily="34" charset="0"/>
              <a:buChar char="•"/>
            </a:pPr>
            <a:r>
              <a:rPr lang="en-US" dirty="0"/>
              <a:t>Full value tax rates have gone down in past 3 years</a:t>
            </a:r>
          </a:p>
          <a:p>
            <a:pPr marL="285750" indent="-285750">
              <a:buFont typeface="Arial" panose="020B0604020202020204" pitchFamily="34" charset="0"/>
              <a:buChar char="•"/>
            </a:pPr>
            <a:r>
              <a:rPr lang="en-US" dirty="0"/>
              <a:t>Property value increasing at a rate greater than district tax levy</a:t>
            </a:r>
          </a:p>
        </p:txBody>
      </p:sp>
      <p:pic>
        <p:nvPicPr>
          <p:cNvPr id="16386" name="Picture 2" descr="Stefanich Encourages Residents to Pay April 2018 School Taxes by December  31st – Town of Oyster Bay">
            <a:extLst>
              <a:ext uri="{FF2B5EF4-FFF2-40B4-BE49-F238E27FC236}">
                <a16:creationId xmlns:a16="http://schemas.microsoft.com/office/drawing/2014/main" id="{0281F676-F69C-23B0-D5B6-F8F4395CA9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2161" y="4735802"/>
            <a:ext cx="2407632" cy="180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441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CC1D8-D025-7747-9237-C92E03891864}"/>
              </a:ext>
            </a:extLst>
          </p:cNvPr>
          <p:cNvSpPr>
            <a:spLocks noGrp="1"/>
          </p:cNvSpPr>
          <p:nvPr>
            <p:ph type="title"/>
          </p:nvPr>
        </p:nvSpPr>
        <p:spPr>
          <a:xfrm>
            <a:off x="735528" y="136384"/>
            <a:ext cx="7886700" cy="778475"/>
          </a:xfrm>
        </p:spPr>
        <p:txBody>
          <a:bodyPr/>
          <a:lstStyle/>
          <a:p>
            <a:pPr algn="ctr"/>
            <a:r>
              <a:rPr lang="en-US" dirty="0"/>
              <a:t>Recommendations (87-88)</a:t>
            </a:r>
          </a:p>
        </p:txBody>
      </p:sp>
      <p:sp>
        <p:nvSpPr>
          <p:cNvPr id="3" name="Content Placeholder 2">
            <a:extLst>
              <a:ext uri="{FF2B5EF4-FFF2-40B4-BE49-F238E27FC236}">
                <a16:creationId xmlns:a16="http://schemas.microsoft.com/office/drawing/2014/main" id="{68B961B4-347C-944F-B3CD-E04D40E56466}"/>
              </a:ext>
            </a:extLst>
          </p:cNvPr>
          <p:cNvSpPr>
            <a:spLocks noGrp="1"/>
          </p:cNvSpPr>
          <p:nvPr>
            <p:ph idx="1"/>
          </p:nvPr>
        </p:nvSpPr>
        <p:spPr>
          <a:xfrm>
            <a:off x="1033155" y="903587"/>
            <a:ext cx="7886700" cy="6090979"/>
          </a:xfrm>
        </p:spPr>
        <p:txBody>
          <a:bodyPr>
            <a:noAutofit/>
          </a:bodyPr>
          <a:lstStyle/>
          <a:p>
            <a:pPr marL="457200" indent="-457200">
              <a:buAutoNum type="arabicPeriod"/>
            </a:pPr>
            <a:r>
              <a:rPr lang="en-US" sz="1700" dirty="0"/>
              <a:t>Update enrollment projections annually to obtain the best data upon which to make decisions regarding educational programs, staffing, and facilities usage. </a:t>
            </a:r>
            <a:r>
              <a:rPr lang="en-US" sz="1700" b="1" i="1" dirty="0"/>
              <a:t> </a:t>
            </a:r>
          </a:p>
          <a:p>
            <a:pPr marL="0" indent="0">
              <a:buNone/>
            </a:pPr>
            <a:endParaRPr lang="en-US" sz="1700" dirty="0"/>
          </a:p>
          <a:p>
            <a:pPr marL="457200" indent="-457200">
              <a:buAutoNum type="arabicPeriod" startAt="2"/>
            </a:pPr>
            <a:r>
              <a:rPr lang="en-US" sz="1700" dirty="0"/>
              <a:t>Consider closing the Frederick Leighton Elementary School and distribute its current students to the other three city elementary school buildings.</a:t>
            </a:r>
          </a:p>
          <a:p>
            <a:pPr marL="0" indent="0">
              <a:buNone/>
            </a:pPr>
            <a:endParaRPr lang="en-US" sz="1700" dirty="0"/>
          </a:p>
          <a:p>
            <a:pPr marL="0" indent="0">
              <a:buNone/>
            </a:pPr>
            <a:r>
              <a:rPr lang="en-US" sz="1700" dirty="0"/>
              <a:t>3.	Convene a facilities planning committee whose role it will be to develop     	and monitor a long-term facilities plan for the district. This plan will include:</a:t>
            </a:r>
          </a:p>
          <a:p>
            <a:pPr lvl="1"/>
            <a:r>
              <a:rPr lang="en-US" sz="1700" dirty="0"/>
              <a:t>possible renovations and/or closures related to student enrollment and instructional program changes, </a:t>
            </a:r>
          </a:p>
          <a:p>
            <a:pPr lvl="1"/>
            <a:r>
              <a:rPr lang="en-US" sz="1700" dirty="0"/>
              <a:t>scope of work to be performed from the current and future Building Condition Surveys and the district’s long-range facilities plan, </a:t>
            </a:r>
          </a:p>
          <a:p>
            <a:pPr lvl="1"/>
            <a:r>
              <a:rPr lang="en-US" sz="1700" dirty="0"/>
              <a:t>long term structure of appropriate school facilities as program needs and enrollment change, </a:t>
            </a:r>
          </a:p>
          <a:p>
            <a:pPr lvl="1"/>
            <a:r>
              <a:rPr lang="en-US" sz="1700" dirty="0"/>
              <a:t>financing of these initiatives. </a:t>
            </a:r>
          </a:p>
          <a:p>
            <a:pPr marL="0" indent="0">
              <a:buNone/>
            </a:pPr>
            <a:r>
              <a:rPr lang="en-US" sz="1700" dirty="0"/>
              <a:t>	This committee should be comprised of both school staff and members 	of the community. </a:t>
            </a:r>
          </a:p>
        </p:txBody>
      </p:sp>
    </p:spTree>
    <p:extLst>
      <p:ext uri="{BB962C8B-B14F-4D97-AF65-F5344CB8AC3E}">
        <p14:creationId xmlns:p14="http://schemas.microsoft.com/office/powerpoint/2010/main" val="3654769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CC1D8-D025-7747-9237-C92E03891864}"/>
              </a:ext>
            </a:extLst>
          </p:cNvPr>
          <p:cNvSpPr>
            <a:spLocks noGrp="1"/>
          </p:cNvSpPr>
          <p:nvPr>
            <p:ph type="title"/>
          </p:nvPr>
        </p:nvSpPr>
        <p:spPr>
          <a:xfrm>
            <a:off x="1044287" y="350140"/>
            <a:ext cx="7886700" cy="778475"/>
          </a:xfrm>
        </p:spPr>
        <p:txBody>
          <a:bodyPr/>
          <a:lstStyle/>
          <a:p>
            <a:pPr algn="ctr"/>
            <a:r>
              <a:rPr lang="en-US" dirty="0"/>
              <a:t>Recommendations (87-88)</a:t>
            </a:r>
          </a:p>
        </p:txBody>
      </p:sp>
      <p:sp>
        <p:nvSpPr>
          <p:cNvPr id="3" name="Content Placeholder 2">
            <a:extLst>
              <a:ext uri="{FF2B5EF4-FFF2-40B4-BE49-F238E27FC236}">
                <a16:creationId xmlns:a16="http://schemas.microsoft.com/office/drawing/2014/main" id="{68B961B4-347C-944F-B3CD-E04D40E56466}"/>
              </a:ext>
            </a:extLst>
          </p:cNvPr>
          <p:cNvSpPr>
            <a:spLocks noGrp="1"/>
          </p:cNvSpPr>
          <p:nvPr>
            <p:ph idx="1"/>
          </p:nvPr>
        </p:nvSpPr>
        <p:spPr>
          <a:xfrm>
            <a:off x="1443789" y="1468911"/>
            <a:ext cx="7573555" cy="2544949"/>
          </a:xfrm>
        </p:spPr>
        <p:txBody>
          <a:bodyPr>
            <a:normAutofit/>
          </a:bodyPr>
          <a:lstStyle/>
          <a:p>
            <a:pPr marL="0" indent="0">
              <a:buNone/>
            </a:pPr>
            <a:r>
              <a:rPr lang="en-US" sz="1700" dirty="0"/>
              <a:t>4. Engage its community and its architect in the planning and discussion of facilities needs and options as early in the process as possible.</a:t>
            </a:r>
          </a:p>
          <a:p>
            <a:pPr marL="0" indent="0">
              <a:buNone/>
            </a:pPr>
            <a:endParaRPr lang="en-US" sz="1700" dirty="0"/>
          </a:p>
          <a:p>
            <a:pPr marL="0" indent="0">
              <a:buNone/>
            </a:pPr>
            <a:r>
              <a:rPr lang="en-US" sz="1700" dirty="0"/>
              <a:t>5. Thoughtfully consider the fiscal implications of any potential capital project related to existing debt service to continue the strong financial health of the district and minimize any adverse budgetary impact in future years.  This requires coordination with the district’s architects and financial advisors.</a:t>
            </a:r>
          </a:p>
          <a:p>
            <a:pPr marL="0" indent="0">
              <a:buNone/>
            </a:pPr>
            <a:endParaRPr lang="en-US" dirty="0"/>
          </a:p>
        </p:txBody>
      </p:sp>
      <p:pic>
        <p:nvPicPr>
          <p:cNvPr id="5" name="Picture 4">
            <a:extLst>
              <a:ext uri="{FF2B5EF4-FFF2-40B4-BE49-F238E27FC236}">
                <a16:creationId xmlns:a16="http://schemas.microsoft.com/office/drawing/2014/main" id="{013724BA-AF1E-B50B-DA0C-6E127A000491}"/>
              </a:ext>
            </a:extLst>
          </p:cNvPr>
          <p:cNvPicPr>
            <a:picLocks noChangeAspect="1"/>
          </p:cNvPicPr>
          <p:nvPr/>
        </p:nvPicPr>
        <p:blipFill>
          <a:blip r:embed="rId2"/>
          <a:stretch>
            <a:fillRect/>
          </a:stretch>
        </p:blipFill>
        <p:spPr>
          <a:xfrm>
            <a:off x="1828799" y="4189227"/>
            <a:ext cx="5975498" cy="1742854"/>
          </a:xfrm>
          <a:prstGeom prst="rect">
            <a:avLst/>
          </a:prstGeom>
        </p:spPr>
      </p:pic>
    </p:spTree>
    <p:extLst>
      <p:ext uri="{BB962C8B-B14F-4D97-AF65-F5344CB8AC3E}">
        <p14:creationId xmlns:p14="http://schemas.microsoft.com/office/powerpoint/2010/main" val="3276700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A347D-7EBB-F154-273C-DBC23C90075D}"/>
              </a:ext>
            </a:extLst>
          </p:cNvPr>
          <p:cNvSpPr>
            <a:spLocks noGrp="1"/>
          </p:cNvSpPr>
          <p:nvPr>
            <p:ph type="title"/>
          </p:nvPr>
        </p:nvSpPr>
        <p:spPr/>
        <p:txBody>
          <a:bodyPr>
            <a:normAutofit/>
          </a:bodyPr>
          <a:lstStyle/>
          <a:p>
            <a:pPr algn="ctr"/>
            <a:r>
              <a:rPr lang="en-US" sz="6000" dirty="0"/>
              <a:t>Questions?</a:t>
            </a:r>
          </a:p>
        </p:txBody>
      </p:sp>
      <p:pic>
        <p:nvPicPr>
          <p:cNvPr id="3074" name="Picture 2" descr="146,847 Questions Stock Photos, Pictures &amp; Royalty-Free Images - iStock">
            <a:extLst>
              <a:ext uri="{FF2B5EF4-FFF2-40B4-BE49-F238E27FC236}">
                <a16:creationId xmlns:a16="http://schemas.microsoft.com/office/drawing/2014/main" id="{FE2070B3-AEEB-E999-08BB-755DDCD357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998" y="2415396"/>
            <a:ext cx="6728602" cy="336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879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59643-EAFF-804E-95D8-39438129FE13}"/>
              </a:ext>
            </a:extLst>
          </p:cNvPr>
          <p:cNvSpPr>
            <a:spLocks noGrp="1"/>
          </p:cNvSpPr>
          <p:nvPr>
            <p:ph type="title"/>
          </p:nvPr>
        </p:nvSpPr>
        <p:spPr>
          <a:xfrm>
            <a:off x="431321" y="405989"/>
            <a:ext cx="8712679" cy="815546"/>
          </a:xfrm>
        </p:spPr>
        <p:txBody>
          <a:bodyPr>
            <a:normAutofit/>
          </a:bodyPr>
          <a:lstStyle/>
          <a:p>
            <a:pPr algn="ctr"/>
            <a:r>
              <a:rPr lang="en-US" sz="4000" dirty="0"/>
              <a:t>Live Births in the School District (14)</a:t>
            </a:r>
          </a:p>
        </p:txBody>
      </p:sp>
      <p:pic>
        <p:nvPicPr>
          <p:cNvPr id="9" name="Picture 8">
            <a:extLst>
              <a:ext uri="{FF2B5EF4-FFF2-40B4-BE49-F238E27FC236}">
                <a16:creationId xmlns:a16="http://schemas.microsoft.com/office/drawing/2014/main" id="{0B5A3930-1481-6F36-98EC-26C07408BD0D}"/>
              </a:ext>
            </a:extLst>
          </p:cNvPr>
          <p:cNvPicPr>
            <a:picLocks noChangeAspect="1"/>
          </p:cNvPicPr>
          <p:nvPr/>
        </p:nvPicPr>
        <p:blipFill>
          <a:blip r:embed="rId2"/>
          <a:stretch>
            <a:fillRect/>
          </a:stretch>
        </p:blipFill>
        <p:spPr>
          <a:xfrm>
            <a:off x="-880145" y="1304081"/>
            <a:ext cx="9040734" cy="4427621"/>
          </a:xfrm>
          <a:prstGeom prst="rect">
            <a:avLst/>
          </a:prstGeom>
        </p:spPr>
      </p:pic>
      <p:pic>
        <p:nvPicPr>
          <p:cNvPr id="1026" name="Picture 2" descr="Baby Clothes | Outfits, Accessories &amp; Shoes | H&amp;M IN">
            <a:extLst>
              <a:ext uri="{FF2B5EF4-FFF2-40B4-BE49-F238E27FC236}">
                <a16:creationId xmlns:a16="http://schemas.microsoft.com/office/drawing/2014/main" id="{FCED19A8-E378-0369-9DF9-8D525C319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465" y="1628502"/>
            <a:ext cx="2357820" cy="23578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17C3763-18CA-5E6E-D890-731CB18CC571}"/>
              </a:ext>
            </a:extLst>
          </p:cNvPr>
          <p:cNvSpPr txBox="1"/>
          <p:nvPr/>
        </p:nvSpPr>
        <p:spPr>
          <a:xfrm>
            <a:off x="6528636" y="4310743"/>
            <a:ext cx="2223478" cy="1200329"/>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District birth rates have fluctuated but are generally declining</a:t>
            </a:r>
          </a:p>
        </p:txBody>
      </p:sp>
    </p:spTree>
    <p:extLst>
      <p:ext uri="{BB962C8B-B14F-4D97-AF65-F5344CB8AC3E}">
        <p14:creationId xmlns:p14="http://schemas.microsoft.com/office/powerpoint/2010/main" val="2026644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74AD9-B123-2840-B45D-524D07BF725A}"/>
              </a:ext>
            </a:extLst>
          </p:cNvPr>
          <p:cNvSpPr>
            <a:spLocks noGrp="1"/>
          </p:cNvSpPr>
          <p:nvPr>
            <p:ph type="title"/>
          </p:nvPr>
        </p:nvSpPr>
        <p:spPr>
          <a:xfrm>
            <a:off x="961901" y="105562"/>
            <a:ext cx="8182099" cy="460200"/>
          </a:xfrm>
        </p:spPr>
        <p:txBody>
          <a:bodyPr>
            <a:noAutofit/>
          </a:bodyPr>
          <a:lstStyle/>
          <a:p>
            <a:r>
              <a:rPr lang="en-US" sz="3600" dirty="0"/>
              <a:t>Enrollment History and Projections (16)</a:t>
            </a:r>
          </a:p>
        </p:txBody>
      </p:sp>
      <p:sp>
        <p:nvSpPr>
          <p:cNvPr id="3" name="TextBox 2">
            <a:extLst>
              <a:ext uri="{FF2B5EF4-FFF2-40B4-BE49-F238E27FC236}">
                <a16:creationId xmlns:a16="http://schemas.microsoft.com/office/drawing/2014/main" id="{467487B6-5B1E-1FE6-210F-3D1C43E1F60D}"/>
              </a:ext>
            </a:extLst>
          </p:cNvPr>
          <p:cNvSpPr txBox="1"/>
          <p:nvPr/>
        </p:nvSpPr>
        <p:spPr>
          <a:xfrm>
            <a:off x="6567054" y="1120676"/>
            <a:ext cx="2327563" cy="2308324"/>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Enrollment has generally declined in the past 6 years and is projected to continue to decline through 2028-29</a:t>
            </a:r>
          </a:p>
          <a:p>
            <a:pPr marL="285750" indent="-285750">
              <a:buFont typeface="Arial" panose="020B0604020202020204" pitchFamily="34" charset="0"/>
              <a:buChar char="•"/>
            </a:pPr>
            <a:r>
              <a:rPr lang="en-US" dirty="0"/>
              <a:t>Data less reliable in out years</a:t>
            </a:r>
          </a:p>
        </p:txBody>
      </p:sp>
      <p:pic>
        <p:nvPicPr>
          <p:cNvPr id="4" name="Picture 3">
            <a:extLst>
              <a:ext uri="{FF2B5EF4-FFF2-40B4-BE49-F238E27FC236}">
                <a16:creationId xmlns:a16="http://schemas.microsoft.com/office/drawing/2014/main" id="{404B2743-632C-0589-0F6F-9DA78A158C3C}"/>
              </a:ext>
            </a:extLst>
          </p:cNvPr>
          <p:cNvPicPr>
            <a:picLocks noChangeAspect="1"/>
          </p:cNvPicPr>
          <p:nvPr/>
        </p:nvPicPr>
        <p:blipFill>
          <a:blip r:embed="rId2"/>
          <a:stretch>
            <a:fillRect/>
          </a:stretch>
        </p:blipFill>
        <p:spPr>
          <a:xfrm>
            <a:off x="709551" y="733136"/>
            <a:ext cx="5943600" cy="6223000"/>
          </a:xfrm>
          <a:prstGeom prst="rect">
            <a:avLst/>
          </a:prstGeom>
        </p:spPr>
      </p:pic>
      <p:pic>
        <p:nvPicPr>
          <p:cNvPr id="2052" name="Picture 4" descr="Student Enrollment / Student Enrollment Information">
            <a:extLst>
              <a:ext uri="{FF2B5EF4-FFF2-40B4-BE49-F238E27FC236}">
                <a16:creationId xmlns:a16="http://schemas.microsoft.com/office/drawing/2014/main" id="{F36DD3A3-21B0-6FBC-ECEE-A1095BFA4E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647" y="3983914"/>
            <a:ext cx="2178970" cy="2169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216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62AA0-41F8-C7AB-E95E-726373281B6D}"/>
              </a:ext>
            </a:extLst>
          </p:cNvPr>
          <p:cNvSpPr>
            <a:spLocks noGrp="1"/>
          </p:cNvSpPr>
          <p:nvPr>
            <p:ph type="title"/>
          </p:nvPr>
        </p:nvSpPr>
        <p:spPr>
          <a:xfrm>
            <a:off x="2459676" y="460169"/>
            <a:ext cx="5252339" cy="798616"/>
          </a:xfrm>
        </p:spPr>
        <p:txBody>
          <a:bodyPr>
            <a:normAutofit/>
          </a:bodyPr>
          <a:lstStyle/>
          <a:p>
            <a:r>
              <a:rPr lang="en-US" sz="4000" dirty="0"/>
              <a:t>Enrollment History (17)</a:t>
            </a:r>
          </a:p>
        </p:txBody>
      </p:sp>
      <p:pic>
        <p:nvPicPr>
          <p:cNvPr id="6" name="Picture 5">
            <a:extLst>
              <a:ext uri="{FF2B5EF4-FFF2-40B4-BE49-F238E27FC236}">
                <a16:creationId xmlns:a16="http://schemas.microsoft.com/office/drawing/2014/main" id="{2EA52E1F-CAC2-C808-7932-3DA2F4270CF7}"/>
              </a:ext>
            </a:extLst>
          </p:cNvPr>
          <p:cNvPicPr>
            <a:picLocks noChangeAspect="1"/>
          </p:cNvPicPr>
          <p:nvPr/>
        </p:nvPicPr>
        <p:blipFill>
          <a:blip r:embed="rId2"/>
          <a:stretch>
            <a:fillRect/>
          </a:stretch>
        </p:blipFill>
        <p:spPr>
          <a:xfrm>
            <a:off x="965801" y="1234919"/>
            <a:ext cx="7777146" cy="3057681"/>
          </a:xfrm>
          <a:prstGeom prst="rect">
            <a:avLst/>
          </a:prstGeom>
        </p:spPr>
      </p:pic>
      <p:pic>
        <p:nvPicPr>
          <p:cNvPr id="3074" name="Picture 2" descr="Online Enrollment – Eisenhower Elementary">
            <a:extLst>
              <a:ext uri="{FF2B5EF4-FFF2-40B4-BE49-F238E27FC236}">
                <a16:creationId xmlns:a16="http://schemas.microsoft.com/office/drawing/2014/main" id="{D10E9900-1FA2-EBF4-84C5-6EDF90C5DD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475" y="4667003"/>
            <a:ext cx="3996047" cy="12815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3736862-E29C-7F77-9EFC-967F89EF390D}"/>
              </a:ext>
            </a:extLst>
          </p:cNvPr>
          <p:cNvSpPr txBox="1"/>
          <p:nvPr/>
        </p:nvSpPr>
        <p:spPr>
          <a:xfrm>
            <a:off x="5902036" y="4667003"/>
            <a:ext cx="2375065" cy="1200329"/>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Enrollment has declined by about 1800 students since 1996-97</a:t>
            </a:r>
          </a:p>
        </p:txBody>
      </p:sp>
    </p:spTree>
    <p:extLst>
      <p:ext uri="{BB962C8B-B14F-4D97-AF65-F5344CB8AC3E}">
        <p14:creationId xmlns:p14="http://schemas.microsoft.com/office/powerpoint/2010/main" val="1826464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4698A-6F78-1D4B-45F0-80C934E26A28}"/>
              </a:ext>
            </a:extLst>
          </p:cNvPr>
          <p:cNvSpPr>
            <a:spLocks noGrp="1"/>
          </p:cNvSpPr>
          <p:nvPr>
            <p:ph type="title"/>
          </p:nvPr>
        </p:nvSpPr>
        <p:spPr>
          <a:xfrm>
            <a:off x="630579" y="461513"/>
            <a:ext cx="8177840" cy="708285"/>
          </a:xfrm>
        </p:spPr>
        <p:txBody>
          <a:bodyPr>
            <a:normAutofit/>
          </a:bodyPr>
          <a:lstStyle/>
          <a:p>
            <a:r>
              <a:rPr lang="en-US" sz="4000" dirty="0"/>
              <a:t>Enrollment History – Elementary (17)</a:t>
            </a:r>
          </a:p>
        </p:txBody>
      </p:sp>
      <p:pic>
        <p:nvPicPr>
          <p:cNvPr id="3" name="Picture 2">
            <a:extLst>
              <a:ext uri="{FF2B5EF4-FFF2-40B4-BE49-F238E27FC236}">
                <a16:creationId xmlns:a16="http://schemas.microsoft.com/office/drawing/2014/main" id="{6463F313-F42E-1445-DA3B-67909F2C463C}"/>
              </a:ext>
            </a:extLst>
          </p:cNvPr>
          <p:cNvPicPr>
            <a:picLocks noChangeAspect="1"/>
          </p:cNvPicPr>
          <p:nvPr/>
        </p:nvPicPr>
        <p:blipFill>
          <a:blip r:embed="rId2"/>
          <a:stretch>
            <a:fillRect/>
          </a:stretch>
        </p:blipFill>
        <p:spPr>
          <a:xfrm>
            <a:off x="1213609" y="1446514"/>
            <a:ext cx="7322331" cy="2534653"/>
          </a:xfrm>
          <a:prstGeom prst="rect">
            <a:avLst/>
          </a:prstGeom>
        </p:spPr>
      </p:pic>
      <p:pic>
        <p:nvPicPr>
          <p:cNvPr id="4098" name="Picture 2" descr="Teaching Elementary School Students to Be Effective Writers | Reading  Rockets">
            <a:extLst>
              <a:ext uri="{FF2B5EF4-FFF2-40B4-BE49-F238E27FC236}">
                <a16:creationId xmlns:a16="http://schemas.microsoft.com/office/drawing/2014/main" id="{08DD31F9-C647-CD71-DDDF-E12C45863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3609" y="4145973"/>
            <a:ext cx="3962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E333482-8FC6-43EE-CD6B-DA054B0FD68C}"/>
              </a:ext>
            </a:extLst>
          </p:cNvPr>
          <p:cNvSpPr txBox="1"/>
          <p:nvPr/>
        </p:nvSpPr>
        <p:spPr>
          <a:xfrm>
            <a:off x="5557653" y="4297510"/>
            <a:ext cx="2778825" cy="1754326"/>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Enrollment in all elementary school buildings has declined in the past 5 years except for Kingsford Park (+4.5%)</a:t>
            </a:r>
          </a:p>
        </p:txBody>
      </p:sp>
    </p:spTree>
    <p:extLst>
      <p:ext uri="{BB962C8B-B14F-4D97-AF65-F5344CB8AC3E}">
        <p14:creationId xmlns:p14="http://schemas.microsoft.com/office/powerpoint/2010/main" val="3159537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8D2F9-6F9B-299E-4EDA-BD4909636A77}"/>
              </a:ext>
            </a:extLst>
          </p:cNvPr>
          <p:cNvSpPr>
            <a:spLocks noGrp="1"/>
          </p:cNvSpPr>
          <p:nvPr>
            <p:ph type="title"/>
          </p:nvPr>
        </p:nvSpPr>
        <p:spPr>
          <a:xfrm>
            <a:off x="725672" y="427007"/>
            <a:ext cx="8195094" cy="753256"/>
          </a:xfrm>
        </p:spPr>
        <p:txBody>
          <a:bodyPr>
            <a:normAutofit/>
          </a:bodyPr>
          <a:lstStyle/>
          <a:p>
            <a:r>
              <a:rPr lang="en-US" sz="4000" dirty="0"/>
              <a:t>Enrollment History – Secondary (18)</a:t>
            </a:r>
          </a:p>
        </p:txBody>
      </p:sp>
      <p:pic>
        <p:nvPicPr>
          <p:cNvPr id="3" name="Picture 2">
            <a:extLst>
              <a:ext uri="{FF2B5EF4-FFF2-40B4-BE49-F238E27FC236}">
                <a16:creationId xmlns:a16="http://schemas.microsoft.com/office/drawing/2014/main" id="{11DA01B8-2E8B-19A1-265D-25DB29BA1127}"/>
              </a:ext>
            </a:extLst>
          </p:cNvPr>
          <p:cNvPicPr>
            <a:picLocks noChangeAspect="1"/>
          </p:cNvPicPr>
          <p:nvPr/>
        </p:nvPicPr>
        <p:blipFill>
          <a:blip r:embed="rId3"/>
          <a:stretch>
            <a:fillRect/>
          </a:stretch>
        </p:blipFill>
        <p:spPr>
          <a:xfrm>
            <a:off x="1028700" y="1397139"/>
            <a:ext cx="7589038" cy="2432384"/>
          </a:xfrm>
          <a:prstGeom prst="rect">
            <a:avLst/>
          </a:prstGeom>
        </p:spPr>
      </p:pic>
      <p:pic>
        <p:nvPicPr>
          <p:cNvPr id="5122" name="Picture 2" descr="High School Students | Gateway Technical College">
            <a:extLst>
              <a:ext uri="{FF2B5EF4-FFF2-40B4-BE49-F238E27FC236}">
                <a16:creationId xmlns:a16="http://schemas.microsoft.com/office/drawing/2014/main" id="{FD7468F4-8780-6B1C-E855-9B04965F8F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319" y="3935995"/>
            <a:ext cx="3263900" cy="2489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0ECFD89-DAB0-02DF-E420-88501138F63D}"/>
              </a:ext>
            </a:extLst>
          </p:cNvPr>
          <p:cNvSpPr txBox="1"/>
          <p:nvPr/>
        </p:nvSpPr>
        <p:spPr>
          <a:xfrm>
            <a:off x="5415148" y="4303432"/>
            <a:ext cx="2743200" cy="1754326"/>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Secondary school enrollment has increased in the Middle School but decreased in the High School in the past 5 years</a:t>
            </a:r>
          </a:p>
        </p:txBody>
      </p:sp>
    </p:spTree>
    <p:extLst>
      <p:ext uri="{BB962C8B-B14F-4D97-AF65-F5344CB8AC3E}">
        <p14:creationId xmlns:p14="http://schemas.microsoft.com/office/powerpoint/2010/main" val="1440247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CB2B-9056-094C-8455-29FA14554268}"/>
              </a:ext>
            </a:extLst>
          </p:cNvPr>
          <p:cNvSpPr>
            <a:spLocks noGrp="1"/>
          </p:cNvSpPr>
          <p:nvPr>
            <p:ph type="title"/>
          </p:nvPr>
        </p:nvSpPr>
        <p:spPr>
          <a:xfrm>
            <a:off x="1113106" y="390378"/>
            <a:ext cx="7200900" cy="946052"/>
          </a:xfrm>
        </p:spPr>
        <p:txBody>
          <a:bodyPr>
            <a:normAutofit/>
          </a:bodyPr>
          <a:lstStyle/>
          <a:p>
            <a:pPr algn="ctr"/>
            <a:r>
              <a:rPr lang="en-US" sz="4000" dirty="0"/>
              <a:t>Elementary Sections (24)</a:t>
            </a:r>
          </a:p>
        </p:txBody>
      </p:sp>
      <p:pic>
        <p:nvPicPr>
          <p:cNvPr id="6" name="Picture 5">
            <a:extLst>
              <a:ext uri="{FF2B5EF4-FFF2-40B4-BE49-F238E27FC236}">
                <a16:creationId xmlns:a16="http://schemas.microsoft.com/office/drawing/2014/main" id="{DD084918-9E43-96E1-D8D3-EB75322D7A58}"/>
              </a:ext>
            </a:extLst>
          </p:cNvPr>
          <p:cNvPicPr>
            <a:picLocks noChangeAspect="1"/>
          </p:cNvPicPr>
          <p:nvPr/>
        </p:nvPicPr>
        <p:blipFill>
          <a:blip r:embed="rId2"/>
          <a:stretch>
            <a:fillRect/>
          </a:stretch>
        </p:blipFill>
        <p:spPr>
          <a:xfrm>
            <a:off x="962526" y="1166369"/>
            <a:ext cx="7555832" cy="3729481"/>
          </a:xfrm>
          <a:prstGeom prst="rect">
            <a:avLst/>
          </a:prstGeom>
        </p:spPr>
      </p:pic>
      <p:sp>
        <p:nvSpPr>
          <p:cNvPr id="3" name="TextBox 2">
            <a:extLst>
              <a:ext uri="{FF2B5EF4-FFF2-40B4-BE49-F238E27FC236}">
                <a16:creationId xmlns:a16="http://schemas.microsoft.com/office/drawing/2014/main" id="{E49CA948-E05B-4687-1BC8-DB85C03DA489}"/>
              </a:ext>
            </a:extLst>
          </p:cNvPr>
          <p:cNvSpPr txBox="1"/>
          <p:nvPr/>
        </p:nvSpPr>
        <p:spPr>
          <a:xfrm>
            <a:off x="5795158" y="5201392"/>
            <a:ext cx="2723200" cy="1200329"/>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All elementary schools have similar class sizes and are below the NYS average</a:t>
            </a:r>
          </a:p>
        </p:txBody>
      </p:sp>
      <p:pic>
        <p:nvPicPr>
          <p:cNvPr id="6146" name="Picture 2" descr="Using inquiry-based learning in your elementary classroom – including  coding education">
            <a:extLst>
              <a:ext uri="{FF2B5EF4-FFF2-40B4-BE49-F238E27FC236}">
                <a16:creationId xmlns:a16="http://schemas.microsoft.com/office/drawing/2014/main" id="{DCEED8A0-E0CE-4876-7FDE-F0B9447F0A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914" y="4991353"/>
            <a:ext cx="4071876" cy="134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792074"/>
      </p:ext>
    </p:extLst>
  </p:cSld>
  <p:clrMapOvr>
    <a:masterClrMapping/>
  </p:clrMapOvr>
</p:sld>
</file>

<file path=ppt/theme/theme1.xml><?xml version="1.0" encoding="utf-8"?>
<a:theme xmlns:a="http://schemas.openxmlformats.org/drawingml/2006/main" name="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{51DF802F-8541-1D41-8653-438F7BB1BDE9}tf10001072</Template>
  <TotalTime>563</TotalTime>
  <Words>1026</Words>
  <Application>Microsoft Office PowerPoint</Application>
  <PresentationFormat>On-screen Show (4:3)</PresentationFormat>
  <Paragraphs>99</Paragraphs>
  <Slides>36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Franklin Gothic Book</vt:lpstr>
      <vt:lpstr>Times New Roman</vt:lpstr>
      <vt:lpstr>Crop</vt:lpstr>
      <vt:lpstr>Oswego City School District</vt:lpstr>
      <vt:lpstr>Acknowledgements (8)</vt:lpstr>
      <vt:lpstr>Critical Question for the Study (11)</vt:lpstr>
      <vt:lpstr>Live Births in the School District (14)</vt:lpstr>
      <vt:lpstr>Enrollment History and Projections (16)</vt:lpstr>
      <vt:lpstr>Enrollment History (17)</vt:lpstr>
      <vt:lpstr>Enrollment History – Elementary (17)</vt:lpstr>
      <vt:lpstr>Enrollment History – Secondary (18)</vt:lpstr>
      <vt:lpstr>Elementary Sections (24)</vt:lpstr>
      <vt:lpstr>Middle School Course  Offerings (27-29)</vt:lpstr>
      <vt:lpstr>High School Course  Offerings (30-34) </vt:lpstr>
      <vt:lpstr>Sections with Fewer Than 10/More Than 25 Students (35)</vt:lpstr>
      <vt:lpstr>Athletics (36)</vt:lpstr>
      <vt:lpstr>Graduation Rates (39)</vt:lpstr>
      <vt:lpstr>Charles Riley Elementary School (43)</vt:lpstr>
      <vt:lpstr>Elementary Sections (48) </vt:lpstr>
      <vt:lpstr>Elementary Schools Before/After Closure (51)</vt:lpstr>
      <vt:lpstr>Building Utility Costs (58)</vt:lpstr>
      <vt:lpstr>Staffing Costs (60)</vt:lpstr>
      <vt:lpstr>History of Resignations/Retirements (63)</vt:lpstr>
      <vt:lpstr>Anticipated Savings From Closure (65)</vt:lpstr>
      <vt:lpstr>District Office Positions (66)</vt:lpstr>
      <vt:lpstr>Facilities Department Staffing (68)</vt:lpstr>
      <vt:lpstr>Cleaner/Custodian Staffing (69)</vt:lpstr>
      <vt:lpstr>Grounds Staffing (70)</vt:lpstr>
      <vt:lpstr>Maintenance Staffing (71)</vt:lpstr>
      <vt:lpstr>Administrative/ Business Office Support Staffing (73)</vt:lpstr>
      <vt:lpstr>Students per Office Support Employee (74)</vt:lpstr>
      <vt:lpstr>Food Service Staffing (75)</vt:lpstr>
      <vt:lpstr>General Fund Balance Sheet (77)</vt:lpstr>
      <vt:lpstr>Fund Balance History (78)</vt:lpstr>
      <vt:lpstr>Capital Debt (81)</vt:lpstr>
      <vt:lpstr>Property Tax Factors (82-83)</vt:lpstr>
      <vt:lpstr>Recommendations (87-88)</vt:lpstr>
      <vt:lpstr>Recommendations (87-88)</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Oswego City School District</dc:title>
  <dc:creator>Alan Pole</dc:creator>
  <cp:lastModifiedBy>Calvin, Mathis</cp:lastModifiedBy>
  <cp:revision>17</cp:revision>
  <cp:lastPrinted>2022-07-18T19:52:05Z</cp:lastPrinted>
  <dcterms:created xsi:type="dcterms:W3CDTF">2022-07-11T17:05:43Z</dcterms:created>
  <dcterms:modified xsi:type="dcterms:W3CDTF">2022-08-02T12:14:57Z</dcterms:modified>
</cp:coreProperties>
</file>