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2"/>
  </p:notesMasterIdLst>
  <p:sldIdLst>
    <p:sldId id="259" r:id="rId2"/>
    <p:sldId id="258" r:id="rId3"/>
    <p:sldId id="260" r:id="rId4"/>
    <p:sldId id="292" r:id="rId5"/>
    <p:sldId id="261" r:id="rId6"/>
    <p:sldId id="262" r:id="rId7"/>
    <p:sldId id="263" r:id="rId8"/>
    <p:sldId id="268" r:id="rId9"/>
    <p:sldId id="264" r:id="rId10"/>
    <p:sldId id="270" r:id="rId11"/>
    <p:sldId id="265" r:id="rId12"/>
    <p:sldId id="266" r:id="rId13"/>
    <p:sldId id="267" r:id="rId14"/>
    <p:sldId id="271" r:id="rId15"/>
    <p:sldId id="272" r:id="rId16"/>
    <p:sldId id="276" r:id="rId17"/>
    <p:sldId id="277" r:id="rId18"/>
    <p:sldId id="278" r:id="rId19"/>
    <p:sldId id="279" r:id="rId20"/>
    <p:sldId id="280" r:id="rId21"/>
    <p:sldId id="256" r:id="rId22"/>
    <p:sldId id="281" r:id="rId23"/>
    <p:sldId id="257" r:id="rId24"/>
    <p:sldId id="282" r:id="rId25"/>
    <p:sldId id="283" r:id="rId26"/>
    <p:sldId id="290" r:id="rId27"/>
    <p:sldId id="274"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275" r:id="rId44"/>
    <p:sldId id="309" r:id="rId45"/>
    <p:sldId id="310" r:id="rId46"/>
    <p:sldId id="284" r:id="rId47"/>
    <p:sldId id="286" r:id="rId48"/>
    <p:sldId id="287" r:id="rId49"/>
    <p:sldId id="288" r:id="rId50"/>
    <p:sldId id="285" r:id="rId51"/>
  </p:sldIdLst>
  <p:sldSz cx="12192000" cy="6858000"/>
  <p:notesSz cx="7010400"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32">
          <p15:clr>
            <a:srgbClr val="A4A3A4"/>
          </p15:clr>
        </p15:guide>
        <p15:guide id="2" orient="horz" pos="2040">
          <p15:clr>
            <a:srgbClr val="A4A3A4"/>
          </p15:clr>
        </p15:guide>
        <p15:guide id="3"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08" y="60"/>
      </p:cViewPr>
      <p:guideLst>
        <p:guide orient="horz" pos="1632"/>
        <p:guide orient="horz" pos="204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11 Year Student K-12 Enrollment Data</a:t>
            </a:r>
          </a:p>
          <a:p>
            <a:pPr>
              <a:defRPr/>
            </a:pPr>
            <a:r>
              <a:rPr lang="en-US" b="1" dirty="0"/>
              <a:t>(Avg=64</a:t>
            </a:r>
            <a:r>
              <a:rPr lang="en-US" b="1" baseline="0" dirty="0"/>
              <a:t> Student Decline per Year)</a:t>
            </a:r>
          </a:p>
          <a:p>
            <a:pPr>
              <a:defRPr/>
            </a:pPr>
            <a:r>
              <a:rPr lang="en-US" b="1" baseline="0" dirty="0"/>
              <a:t>Data from BEDS Day Report</a:t>
            </a:r>
            <a:endParaRPr lang="en-US" b="1" dirty="0"/>
          </a:p>
        </c:rich>
      </c:tx>
      <c:layout>
        <c:manualLayout>
          <c:xMode val="edge"/>
          <c:yMode val="edge"/>
          <c:x val="0.30461911622175025"/>
          <c:y val="1.312219345212879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0BE-411F-B64E-B5054E739B24}"/>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0BE-411F-B64E-B5054E739B24}"/>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0BE-411F-B64E-B5054E739B24}"/>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0BE-411F-B64E-B5054E739B24}"/>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0BE-411F-B64E-B5054E739B24}"/>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0BE-411F-B64E-B5054E739B24}"/>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0BE-411F-B64E-B5054E739B24}"/>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0BE-411F-B64E-B5054E739B24}"/>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0BE-411F-B64E-B5054E739B24}"/>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0BE-411F-B64E-B5054E739B24}"/>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0BE-411F-B64E-B5054E739B2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2012-13</c:v>
                </c:pt>
                <c:pt idx="1">
                  <c:v>2013-14</c:v>
                </c:pt>
                <c:pt idx="2">
                  <c:v>2014-15</c:v>
                </c:pt>
                <c:pt idx="3">
                  <c:v>2015-16</c:v>
                </c:pt>
                <c:pt idx="4">
                  <c:v>2016-17</c:v>
                </c:pt>
                <c:pt idx="5">
                  <c:v>2017-18</c:v>
                </c:pt>
                <c:pt idx="6">
                  <c:v>2018-19</c:v>
                </c:pt>
                <c:pt idx="7">
                  <c:v>2019-20</c:v>
                </c:pt>
                <c:pt idx="8">
                  <c:v>2020-21</c:v>
                </c:pt>
                <c:pt idx="9">
                  <c:v>2021-22</c:v>
                </c:pt>
                <c:pt idx="10">
                  <c:v>2022-23</c:v>
                </c:pt>
              </c:strCache>
            </c:strRef>
          </c:cat>
          <c:val>
            <c:numRef>
              <c:f>Sheet1!$B$2:$B$12</c:f>
              <c:numCache>
                <c:formatCode>General</c:formatCode>
                <c:ptCount val="11"/>
                <c:pt idx="0">
                  <c:v>3967</c:v>
                </c:pt>
                <c:pt idx="1">
                  <c:v>4001</c:v>
                </c:pt>
                <c:pt idx="2">
                  <c:v>3987</c:v>
                </c:pt>
                <c:pt idx="3">
                  <c:v>3948</c:v>
                </c:pt>
                <c:pt idx="4">
                  <c:v>3820</c:v>
                </c:pt>
                <c:pt idx="5">
                  <c:v>3810</c:v>
                </c:pt>
                <c:pt idx="6">
                  <c:v>3857</c:v>
                </c:pt>
                <c:pt idx="7">
                  <c:v>3737</c:v>
                </c:pt>
                <c:pt idx="8">
                  <c:v>3637</c:v>
                </c:pt>
                <c:pt idx="9">
                  <c:v>3578</c:v>
                </c:pt>
                <c:pt idx="10">
                  <c:v>3514</c:v>
                </c:pt>
              </c:numCache>
            </c:numRef>
          </c:val>
          <c:extLst>
            <c:ext xmlns:c16="http://schemas.microsoft.com/office/drawing/2014/chart" uri="{C3380CC4-5D6E-409C-BE32-E72D297353CC}">
              <c16:uniqueId val="{00000009-B0BE-411F-B64E-B5054E739B24}"/>
            </c:ext>
          </c:extLst>
        </c:ser>
        <c:dLbls>
          <c:showLegendKey val="0"/>
          <c:showVal val="0"/>
          <c:showCatName val="0"/>
          <c:showSerName val="0"/>
          <c:showPercent val="0"/>
          <c:showBubbleSize val="0"/>
        </c:dLbls>
        <c:gapWidth val="182"/>
        <c:axId val="1897555904"/>
        <c:axId val="34358400"/>
      </c:barChart>
      <c:catAx>
        <c:axId val="189755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358400"/>
        <c:crosses val="autoZero"/>
        <c:auto val="1"/>
        <c:lblAlgn val="ctr"/>
        <c:lblOffset val="100"/>
        <c:noMultiLvlLbl val="0"/>
      </c:catAx>
      <c:valAx>
        <c:axId val="34358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7555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rot="-5400000" vert="horz" anchor="ctr" anchorCtr="0"/>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387136"/>
            <a:ext cx="5608320" cy="4156234"/>
          </a:xfrm>
          <a:prstGeom prst="rect">
            <a:avLst/>
          </a:prstGeom>
          <a:noFill/>
          <a:ln>
            <a:noFill/>
          </a:ln>
        </p:spPr>
        <p:txBody>
          <a:bodyPr spcFirstLastPara="1" wrap="square" lIns="92815" tIns="92815" rIns="92815" bIns="9281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marL="0" indent="0">
              <a:buNone/>
            </a:pPr>
            <a:endParaRPr dirty="0"/>
          </a:p>
        </p:txBody>
      </p:sp>
      <p:sp>
        <p:nvSpPr>
          <p:cNvPr id="75" name="Google Shape;75;p1: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6857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marL="0" indent="0">
              <a:buNone/>
            </a:pPr>
            <a:endParaRPr dirty="0"/>
          </a:p>
        </p:txBody>
      </p:sp>
      <p:sp>
        <p:nvSpPr>
          <p:cNvPr id="81" name="Google Shape;81;p2: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marL="0" indent="0">
              <a:buNone/>
            </a:pPr>
            <a:endParaRPr dirty="0"/>
          </a:p>
        </p:txBody>
      </p:sp>
      <p:sp>
        <p:nvSpPr>
          <p:cNvPr id="81" name="Google Shape;81;p2: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378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marL="0" indent="0">
              <a:buNone/>
            </a:pPr>
            <a:endParaRPr dirty="0"/>
          </a:p>
        </p:txBody>
      </p:sp>
      <p:sp>
        <p:nvSpPr>
          <p:cNvPr id="81" name="Google Shape;81;p2: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1210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marL="0" indent="0">
              <a:buNone/>
            </a:pPr>
            <a:endParaRPr/>
          </a:p>
        </p:txBody>
      </p:sp>
      <p:sp>
        <p:nvSpPr>
          <p:cNvPr id="81" name="Google Shape;81;p2: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378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2819321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marL="0" indent="0">
              <a:buNone/>
            </a:pPr>
            <a:endParaRPr dirty="0"/>
          </a:p>
        </p:txBody>
      </p:sp>
      <p:sp>
        <p:nvSpPr>
          <p:cNvPr id="81" name="Google Shape;81;p2: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277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767492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2061079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686118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marL="0" indent="0">
              <a:buNone/>
            </a:pPr>
            <a:endParaRPr dirty="0"/>
          </a:p>
        </p:txBody>
      </p:sp>
      <p:sp>
        <p:nvSpPr>
          <p:cNvPr id="75" name="Google Shape;75;p1: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6857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marL="0" indent="0">
              <a:buNone/>
            </a:pPr>
            <a:endParaRPr dirty="0"/>
          </a:p>
        </p:txBody>
      </p:sp>
      <p:sp>
        <p:nvSpPr>
          <p:cNvPr id="87" name="Google Shape;87;p3: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marL="0" indent="0">
              <a:buNone/>
            </a:pPr>
            <a:endParaRPr dirty="0"/>
          </a:p>
        </p:txBody>
      </p:sp>
      <p:sp>
        <p:nvSpPr>
          <p:cNvPr id="87" name="Google Shape;87;p3: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2317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marL="0" indent="0">
              <a:buNone/>
            </a:pPr>
            <a:endParaRPr dirty="0"/>
          </a:p>
        </p:txBody>
      </p:sp>
      <p:sp>
        <p:nvSpPr>
          <p:cNvPr id="87" name="Google Shape;87;p3: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9886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marL="0" indent="0">
              <a:buNone/>
            </a:pPr>
            <a:endParaRPr dirty="0"/>
          </a:p>
        </p:txBody>
      </p:sp>
      <p:sp>
        <p:nvSpPr>
          <p:cNvPr id="87" name="Google Shape;87;p3: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7815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marL="0" indent="0">
              <a:buNone/>
            </a:pPr>
            <a:endParaRPr dirty="0"/>
          </a:p>
        </p:txBody>
      </p:sp>
      <p:sp>
        <p:nvSpPr>
          <p:cNvPr id="75" name="Google Shape;75;p1: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701040" y="4387136"/>
            <a:ext cx="5608320" cy="4156234"/>
          </a:xfrm>
          <a:prstGeom prst="rect">
            <a:avLst/>
          </a:prstGeom>
        </p:spPr>
        <p:txBody>
          <a:bodyPr spcFirstLastPara="1" wrap="square" lIns="92815" tIns="92815" rIns="92815" bIns="92815" anchor="t" anchorCtr="0">
            <a:noAutofit/>
          </a:bodyPr>
          <a:lstStyle/>
          <a:p>
            <a:pPr marL="0" indent="0">
              <a:buNone/>
            </a:pPr>
            <a:endParaRPr dirty="0"/>
          </a:p>
        </p:txBody>
      </p:sp>
      <p:sp>
        <p:nvSpPr>
          <p:cNvPr id="75" name="Google Shape;75;p1: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5380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1" name="Google Shape;7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F71E2-09E2-4C1F-A88A-3B32E106D5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EE6254-BC20-4CC8-BF4A-2B1C01A2DB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A77668-BF5C-44C6-A6D3-88FF716C0664}"/>
              </a:ext>
            </a:extLst>
          </p:cNvPr>
          <p:cNvSpPr>
            <a:spLocks noGrp="1"/>
          </p:cNvSpPr>
          <p:nvPr>
            <p:ph type="dt" sz="half" idx="10"/>
          </p:nvPr>
        </p:nvSpPr>
        <p:spPr/>
        <p:txBody>
          <a:bodyPr/>
          <a:lstStyle/>
          <a:p>
            <a:fld id="{7923BC1F-77C1-4268-8B74-4DEE00B2383B}" type="datetimeFigureOut">
              <a:rPr lang="en-US" smtClean="0"/>
              <a:t>10/4/2022</a:t>
            </a:fld>
            <a:endParaRPr lang="en-US" dirty="0"/>
          </a:p>
        </p:txBody>
      </p:sp>
      <p:sp>
        <p:nvSpPr>
          <p:cNvPr id="5" name="Footer Placeholder 4">
            <a:extLst>
              <a:ext uri="{FF2B5EF4-FFF2-40B4-BE49-F238E27FC236}">
                <a16:creationId xmlns:a16="http://schemas.microsoft.com/office/drawing/2014/main" id="{AB17B328-36F1-4DC1-99C6-B5D3A2CECE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51CA8D-9808-46FE-AEF9-98AFD0A4113E}"/>
              </a:ext>
            </a:extLst>
          </p:cNvPr>
          <p:cNvSpPr>
            <a:spLocks noGrp="1"/>
          </p:cNvSpPr>
          <p:nvPr>
            <p:ph type="sldNum" sz="quarter" idx="12"/>
          </p:nvPr>
        </p:nvSpPr>
        <p:spPr/>
        <p:txBody>
          <a:bodyPr/>
          <a:lstStyle/>
          <a:p>
            <a:fld id="{D2CD1065-63B3-44AC-A30F-DFE867B8F4E7}" type="slidenum">
              <a:rPr lang="en-US" smtClean="0"/>
              <a:t>‹#›</a:t>
            </a:fld>
            <a:endParaRPr lang="en-US" dirty="0"/>
          </a:p>
        </p:txBody>
      </p:sp>
    </p:spTree>
    <p:extLst>
      <p:ext uri="{BB962C8B-B14F-4D97-AF65-F5344CB8AC3E}">
        <p14:creationId xmlns:p14="http://schemas.microsoft.com/office/powerpoint/2010/main" val="430118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357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E_MASTER">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rot="-1200000">
            <a:off x="11582400" y="-609600"/>
            <a:ext cx="1219200" cy="3657600"/>
          </a:xfrm>
          <a:prstGeom prst="rect">
            <a:avLst/>
          </a:prstGeom>
          <a:solidFill>
            <a:srgbClr val="1A2442"/>
          </a:solidFill>
          <a:ln/>
        </p:spPr>
      </p:sp>
      <p:pic>
        <p:nvPicPr>
          <p:cNvPr id="3" name="Image 0" descr="https://dpe2badxax7zn.cloudfront.net/mw/6.2.0.b124/assets/discodash/teLogo.4d2fb30d.png"/>
          <p:cNvPicPr>
            <a:picLocks noChangeAspect="1"/>
          </p:cNvPicPr>
          <p:nvPr/>
        </p:nvPicPr>
        <p:blipFill>
          <a:blip r:embed="rId2"/>
          <a:srcRect r="84783"/>
          <a:stretch/>
        </p:blipFill>
        <p:spPr>
          <a:xfrm>
            <a:off x="11521440" y="146304"/>
            <a:ext cx="426720" cy="560832"/>
          </a:xfrm>
          <a:prstGeom prst="rect">
            <a:avLst/>
          </a:prstGeom>
        </p:spPr>
      </p:pic>
    </p:spTree>
    <p:extLst>
      <p:ext uri="{BB962C8B-B14F-4D97-AF65-F5344CB8AC3E}">
        <p14:creationId xmlns:p14="http://schemas.microsoft.com/office/powerpoint/2010/main" val="50032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9" name="Google Shape;1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0" name="Google Shape;20;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7" name="Google Shape;2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8" name="Google Shape;2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2" name="Google Shape;32;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6" name="Google Shape;36;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7" name="Google Shape;37;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1" name="Google Shape;4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5" name="Google Shape;4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6" name="Google Shape;4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1" name="Google Shape;5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2" name="Google Shape;5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10"/>
          <p:cNvSpPr>
            <a:spLocks noGrp="1"/>
          </p:cNvSpPr>
          <p:nvPr>
            <p:ph type="pic" idx="2"/>
          </p:nvPr>
        </p:nvSpPr>
        <p:spPr>
          <a:xfrm>
            <a:off x="5183188" y="987425"/>
            <a:ext cx="6172200" cy="4873625"/>
          </a:xfrm>
          <a:prstGeom prst="rect">
            <a:avLst/>
          </a:prstGeom>
          <a:noFill/>
          <a:ln>
            <a:noFill/>
          </a:ln>
        </p:spPr>
      </p:sp>
      <p:sp>
        <p:nvSpPr>
          <p:cNvPr id="57" name="Google Shape;57;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Google Shape;5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9" name="Google Shape;5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5" name="Google Shape;6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pic>
        <p:nvPicPr>
          <p:cNvPr id="7" name="Google Shape;7;p1" descr="Graphical user interface, text, application, chat or text message&#10;&#10;Description automatically generated"/>
          <p:cNvPicPr preferRelativeResize="0"/>
          <p:nvPr/>
        </p:nvPicPr>
        <p:blipFill rotWithShape="1">
          <a:blip r:embed="rId15">
            <a:alphaModFix/>
          </a:blip>
          <a:srcRect/>
          <a:stretch/>
        </p:blipFill>
        <p:spPr>
          <a:xfrm>
            <a:off x="-15594" y="0"/>
            <a:ext cx="12207594" cy="68739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3"/>
          <p:cNvSpPr txBox="1">
            <a:spLocks noGrp="1"/>
          </p:cNvSpPr>
          <p:nvPr>
            <p:ph type="ctrTitle"/>
          </p:nvPr>
        </p:nvSpPr>
        <p:spPr>
          <a:xfrm>
            <a:off x="136451" y="5232400"/>
            <a:ext cx="11919098" cy="152400"/>
          </a:xfrm>
          <a:prstGeom prst="rect">
            <a:avLst/>
          </a:prstGeom>
          <a:noFill/>
          <a:ln>
            <a:noFill/>
          </a:ln>
        </p:spPr>
        <p:txBody>
          <a:bodyPr spcFirstLastPara="1" wrap="square" lIns="91425" tIns="45700" rIns="91425" bIns="45700" anchor="t" anchorCtr="0">
            <a:normAutofit fontScale="90000"/>
          </a:bodyPr>
          <a:lstStyle/>
          <a:p>
            <a:pPr lvl="0" algn="ctr">
              <a:lnSpc>
                <a:spcPct val="90000"/>
              </a:lnSpc>
              <a:buClr>
                <a:schemeClr val="dk1"/>
              </a:buClr>
              <a:buSzPct val="100000"/>
            </a:pPr>
            <a:r>
              <a:rPr lang="en-US" sz="4400" b="1" dirty="0">
                <a:solidFill>
                  <a:schemeClr val="dk1"/>
                </a:solidFill>
                <a:latin typeface="Calibri"/>
                <a:ea typeface="Calibri"/>
                <a:cs typeface="Calibri"/>
                <a:sym typeface="Calibri"/>
              </a:rPr>
              <a:t>Superintendent’s Report</a:t>
            </a:r>
            <a:br>
              <a:rPr lang="en-US" sz="4400" b="1" dirty="0">
                <a:solidFill>
                  <a:schemeClr val="dk1"/>
                </a:solidFill>
                <a:latin typeface="Calibri"/>
                <a:ea typeface="Calibri"/>
                <a:cs typeface="Calibri"/>
                <a:sym typeface="Calibri"/>
              </a:rPr>
            </a:br>
            <a:r>
              <a:rPr lang="en-US" sz="4400" b="1" dirty="0">
                <a:solidFill>
                  <a:schemeClr val="dk1"/>
                </a:solidFill>
                <a:latin typeface="Calibri"/>
                <a:ea typeface="Calibri"/>
                <a:cs typeface="Calibri"/>
                <a:sym typeface="Calibri"/>
              </a:rPr>
              <a:t>Board </a:t>
            </a:r>
            <a:r>
              <a:rPr lang="en-US" sz="4400" b="1" i="0" u="none" strike="noStrike" cap="none" dirty="0">
                <a:solidFill>
                  <a:schemeClr val="dk1"/>
                </a:solidFill>
                <a:latin typeface="Calibri"/>
                <a:ea typeface="Calibri"/>
                <a:cs typeface="Calibri"/>
                <a:sym typeface="Calibri"/>
              </a:rPr>
              <a:t>of Education Meeting </a:t>
            </a:r>
            <a:br>
              <a:rPr lang="en-US" sz="4400" b="1" i="0" u="none" strike="noStrike" cap="none" dirty="0">
                <a:solidFill>
                  <a:schemeClr val="dk1"/>
                </a:solidFill>
                <a:latin typeface="Calibri"/>
                <a:ea typeface="Calibri"/>
                <a:cs typeface="Calibri"/>
                <a:sym typeface="Calibri"/>
              </a:rPr>
            </a:br>
            <a:r>
              <a:rPr lang="en-US" sz="4400" b="1" i="0" u="none" strike="noStrike" cap="none" dirty="0">
                <a:solidFill>
                  <a:schemeClr val="dk1"/>
                </a:solidFill>
                <a:latin typeface="Calibri"/>
                <a:ea typeface="Calibri"/>
                <a:cs typeface="Calibri"/>
                <a:sym typeface="Calibri"/>
              </a:rPr>
              <a:t>10/4/22</a:t>
            </a:r>
            <a:br>
              <a:rPr lang="en-US" sz="4400" b="0" i="0" u="none" strike="noStrike" cap="none" dirty="0">
                <a:solidFill>
                  <a:schemeClr val="dk1"/>
                </a:solidFill>
                <a:latin typeface="Calibri"/>
                <a:ea typeface="Calibri"/>
                <a:cs typeface="Calibri"/>
                <a:sym typeface="Calibri"/>
              </a:rPr>
            </a:br>
            <a:endParaRPr sz="4400" b="0" i="0" u="none" strike="noStrike" cap="none"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F48A738B-2A8C-4635-A62B-B1C1F3FE90AE}"/>
              </a:ext>
            </a:extLst>
          </p:cNvPr>
          <p:cNvPicPr>
            <a:picLocks noChangeAspect="1"/>
          </p:cNvPicPr>
          <p:nvPr/>
        </p:nvPicPr>
        <p:blipFill>
          <a:blip r:embed="rId3"/>
          <a:stretch>
            <a:fillRect/>
          </a:stretch>
        </p:blipFill>
        <p:spPr>
          <a:xfrm>
            <a:off x="381000" y="1762125"/>
            <a:ext cx="11430000" cy="3333750"/>
          </a:xfrm>
          <a:prstGeom prst="rect">
            <a:avLst/>
          </a:prstGeom>
        </p:spPr>
      </p:pic>
    </p:spTree>
    <p:extLst>
      <p:ext uri="{BB962C8B-B14F-4D97-AF65-F5344CB8AC3E}">
        <p14:creationId xmlns:p14="http://schemas.microsoft.com/office/powerpoint/2010/main" val="284644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01DF8D3-3C3B-46D3-B5A5-00BA19B9D695}"/>
              </a:ext>
            </a:extLst>
          </p:cNvPr>
          <p:cNvGraphicFramePr>
            <a:graphicFrameLocks noGrp="1"/>
          </p:cNvGraphicFramePr>
          <p:nvPr>
            <p:ph idx="1"/>
            <p:extLst>
              <p:ext uri="{D42A27DB-BD31-4B8C-83A1-F6EECF244321}">
                <p14:modId xmlns:p14="http://schemas.microsoft.com/office/powerpoint/2010/main" val="117382591"/>
              </p:ext>
            </p:extLst>
          </p:nvPr>
        </p:nvGraphicFramePr>
        <p:xfrm>
          <a:off x="0" y="0"/>
          <a:ext cx="12192000" cy="6858000"/>
        </p:xfrm>
        <a:graphic>
          <a:graphicData uri="http://schemas.openxmlformats.org/drawingml/2006/table">
            <a:tbl>
              <a:tblPr firstRow="1" bandRow="1">
                <a:tableStyleId>{7DF18680-E054-41AD-8BC1-D1AEF772440D}</a:tableStyleId>
              </a:tblPr>
              <a:tblGrid>
                <a:gridCol w="1448009">
                  <a:extLst>
                    <a:ext uri="{9D8B030D-6E8A-4147-A177-3AD203B41FA5}">
                      <a16:colId xmlns:a16="http://schemas.microsoft.com/office/drawing/2014/main" val="2869879388"/>
                    </a:ext>
                  </a:extLst>
                </a:gridCol>
                <a:gridCol w="7874046">
                  <a:extLst>
                    <a:ext uri="{9D8B030D-6E8A-4147-A177-3AD203B41FA5}">
                      <a16:colId xmlns:a16="http://schemas.microsoft.com/office/drawing/2014/main" val="2662432304"/>
                    </a:ext>
                  </a:extLst>
                </a:gridCol>
                <a:gridCol w="2869945">
                  <a:extLst>
                    <a:ext uri="{9D8B030D-6E8A-4147-A177-3AD203B41FA5}">
                      <a16:colId xmlns:a16="http://schemas.microsoft.com/office/drawing/2014/main" val="1690956857"/>
                    </a:ext>
                  </a:extLst>
                </a:gridCol>
              </a:tblGrid>
              <a:tr h="509024">
                <a:tc>
                  <a:txBody>
                    <a:bodyPr/>
                    <a:lstStyle/>
                    <a:p>
                      <a:r>
                        <a:rPr lang="en-US" sz="1600" dirty="0"/>
                        <a:t>Name</a:t>
                      </a:r>
                    </a:p>
                  </a:txBody>
                  <a:tcPr/>
                </a:tc>
                <a:tc>
                  <a:txBody>
                    <a:bodyPr/>
                    <a:lstStyle/>
                    <a:p>
                      <a:r>
                        <a:rPr lang="en-US" sz="1600" dirty="0"/>
                        <a:t>Information</a:t>
                      </a:r>
                    </a:p>
                  </a:txBody>
                  <a:tcPr/>
                </a:tc>
                <a:tc>
                  <a:txBody>
                    <a:bodyPr/>
                    <a:lstStyle/>
                    <a:p>
                      <a:r>
                        <a:rPr lang="en-US" sz="1600" dirty="0"/>
                        <a:t>Costs</a:t>
                      </a:r>
                    </a:p>
                  </a:txBody>
                  <a:tcPr/>
                </a:tc>
                <a:extLst>
                  <a:ext uri="{0D108BD9-81ED-4DB2-BD59-A6C34878D82A}">
                    <a16:rowId xmlns:a16="http://schemas.microsoft.com/office/drawing/2014/main" val="2847747217"/>
                  </a:ext>
                </a:extLst>
              </a:tr>
              <a:tr h="6348976">
                <a:tc>
                  <a:txBody>
                    <a:bodyPr/>
                    <a:lstStyle/>
                    <a:p>
                      <a:r>
                        <a:rPr lang="en-US" sz="1600" b="1" dirty="0"/>
                        <a:t>Property:</a:t>
                      </a:r>
                    </a:p>
                    <a:p>
                      <a:r>
                        <a:rPr lang="en-US" sz="1600" dirty="0"/>
                        <a:t>Lock 7 Apartments</a:t>
                      </a:r>
                    </a:p>
                    <a:p>
                      <a:endParaRPr lang="en-US" sz="1600" dirty="0"/>
                    </a:p>
                    <a:p>
                      <a:r>
                        <a:rPr lang="en-US" sz="1600" b="1" dirty="0"/>
                        <a:t>Address:</a:t>
                      </a:r>
                    </a:p>
                    <a:p>
                      <a:r>
                        <a:rPr lang="en-US" sz="1600" dirty="0"/>
                        <a:t>220 East First St.</a:t>
                      </a:r>
                    </a:p>
                    <a:p>
                      <a:r>
                        <a:rPr lang="en-US" sz="1600" dirty="0"/>
                        <a:t>Oswego, NY 13126</a:t>
                      </a:r>
                    </a:p>
                  </a:txBody>
                  <a:tcPr/>
                </a:tc>
                <a:tc>
                  <a:txBody>
                    <a:bodyPr/>
                    <a:lstStyle/>
                    <a:p>
                      <a:pPr marL="342900" indent="-342900">
                        <a:buFont typeface="Arial" panose="020B0604020202020204" pitchFamily="34" charset="0"/>
                        <a:buChar char="•"/>
                      </a:pPr>
                      <a:r>
                        <a:rPr lang="en-US" sz="1600" b="0" i="0" kern="1200" dirty="0">
                          <a:solidFill>
                            <a:schemeClr val="dk1"/>
                          </a:solidFill>
                          <a:effectLst/>
                          <a:latin typeface="+mn-lt"/>
                          <a:ea typeface="+mn-ea"/>
                          <a:cs typeface="+mn-cs"/>
                        </a:rPr>
                        <a:t>DePaul Properties, Inc. creates and operates attractive, affordable housing solutions in urban, suburban and rural settings within environments that promote respectful community relationships</a:t>
                      </a:r>
                    </a:p>
                    <a:p>
                      <a:pPr marL="342900" indent="-342900">
                        <a:buFont typeface="Arial" panose="020B0604020202020204" pitchFamily="34" charset="0"/>
                        <a:buChar char="•"/>
                      </a:pPr>
                      <a:r>
                        <a:rPr lang="en-US" sz="1600" b="0" i="0" kern="1200" dirty="0">
                          <a:solidFill>
                            <a:schemeClr val="dk1"/>
                          </a:solidFill>
                          <a:effectLst/>
                          <a:latin typeface="+mn-lt"/>
                          <a:ea typeface="+mn-ea"/>
                          <a:cs typeface="+mn-cs"/>
                        </a:rPr>
                        <a:t>All units are subject to income eligibility and occupancy requirements</a:t>
                      </a:r>
                    </a:p>
                    <a:p>
                      <a:pPr marL="342900" indent="-342900">
                        <a:buFont typeface="Arial" panose="020B0604020202020204" pitchFamily="34" charset="0"/>
                        <a:buChar char="•"/>
                      </a:pPr>
                      <a:r>
                        <a:rPr lang="en-US" sz="1600" b="0" i="0" kern="1200" dirty="0">
                          <a:solidFill>
                            <a:schemeClr val="dk1"/>
                          </a:solidFill>
                          <a:effectLst/>
                          <a:latin typeface="+mn-lt"/>
                          <a:ea typeface="+mn-ea"/>
                          <a:cs typeface="+mn-cs"/>
                        </a:rPr>
                        <a:t>There are a total of 80 units centrally located in this residential setting. </a:t>
                      </a:r>
                    </a:p>
                    <a:p>
                      <a:pPr marL="800100" lvl="1" indent="-342900">
                        <a:buFont typeface="Arial" panose="020B0604020202020204" pitchFamily="34" charset="0"/>
                        <a:buChar char="•"/>
                      </a:pPr>
                      <a:r>
                        <a:rPr lang="en-US" sz="1600" b="0" i="0" kern="1200" dirty="0">
                          <a:solidFill>
                            <a:schemeClr val="dk1"/>
                          </a:solidFill>
                          <a:effectLst/>
                          <a:latin typeface="+mn-lt"/>
                          <a:ea typeface="+mn-ea"/>
                          <a:cs typeface="+mn-cs"/>
                        </a:rPr>
                        <a:t>There are </a:t>
                      </a:r>
                      <a:r>
                        <a:rPr lang="en-US" sz="1600" b="1" i="0" kern="1200" dirty="0">
                          <a:solidFill>
                            <a:schemeClr val="dk1"/>
                          </a:solidFill>
                          <a:effectLst/>
                          <a:latin typeface="+mn-lt"/>
                          <a:ea typeface="+mn-ea"/>
                          <a:cs typeface="+mn-cs"/>
                        </a:rPr>
                        <a:t>40 low income – tax credit program apartments </a:t>
                      </a:r>
                      <a:r>
                        <a:rPr lang="en-US" sz="1600" b="0" i="0" kern="1200" dirty="0">
                          <a:solidFill>
                            <a:schemeClr val="dk1"/>
                          </a:solidFill>
                          <a:effectLst/>
                          <a:latin typeface="+mn-lt"/>
                          <a:ea typeface="+mn-ea"/>
                          <a:cs typeface="+mn-cs"/>
                        </a:rPr>
                        <a:t>available (34 one-bedroom and 6 two-bedroom apartments)</a:t>
                      </a:r>
                    </a:p>
                    <a:p>
                      <a:pPr marL="800100" lvl="1" indent="-342900">
                        <a:buFont typeface="Arial" panose="020B0604020202020204" pitchFamily="34" charset="0"/>
                        <a:buChar char="•"/>
                      </a:pPr>
                      <a:r>
                        <a:rPr lang="en-US" sz="1600" b="1" i="0" kern="1200" dirty="0">
                          <a:solidFill>
                            <a:schemeClr val="dk1"/>
                          </a:solidFill>
                          <a:effectLst/>
                          <a:latin typeface="+mn-lt"/>
                          <a:ea typeface="+mn-ea"/>
                          <a:cs typeface="+mn-cs"/>
                        </a:rPr>
                        <a:t>On-site services are available for the other 40 units </a:t>
                      </a:r>
                      <a:r>
                        <a:rPr lang="en-US" sz="1600" b="0" i="0" kern="1200" dirty="0">
                          <a:solidFill>
                            <a:schemeClr val="dk1"/>
                          </a:solidFill>
                          <a:effectLst/>
                          <a:latin typeface="+mn-lt"/>
                          <a:ea typeface="+mn-ea"/>
                          <a:cs typeface="+mn-cs"/>
                        </a:rPr>
                        <a:t>(34 one bedroom and 6 two bedroom apartments), with housing specialists that teach skills and assist tenants in linking to community services. </a:t>
                      </a:r>
                    </a:p>
                    <a:p>
                      <a:pPr marL="1257300" lvl="2" indent="-342900">
                        <a:buFont typeface="Arial" panose="020B0604020202020204" pitchFamily="34" charset="0"/>
                        <a:buChar char="•"/>
                      </a:pPr>
                      <a:r>
                        <a:rPr lang="en-US" sz="1600" b="0" i="0" kern="1200" dirty="0">
                          <a:solidFill>
                            <a:schemeClr val="dk1"/>
                          </a:solidFill>
                          <a:effectLst/>
                          <a:latin typeface="+mn-lt"/>
                          <a:ea typeface="+mn-ea"/>
                          <a:cs typeface="+mn-cs"/>
                        </a:rPr>
                        <a:t>20 of these units are ADA accessibility and 4 of these units are hearing and vision accessible (HVA) </a:t>
                      </a:r>
                    </a:p>
                    <a:p>
                      <a:pPr marL="1257300" lvl="2" indent="-342900">
                        <a:buFont typeface="Arial" panose="020B0604020202020204" pitchFamily="34" charset="0"/>
                        <a:buChar char="•"/>
                      </a:pPr>
                      <a:r>
                        <a:rPr lang="en-US" sz="1600" b="0" i="0" kern="1200" dirty="0">
                          <a:solidFill>
                            <a:schemeClr val="dk1"/>
                          </a:solidFill>
                          <a:effectLst/>
                          <a:latin typeface="+mn-lt"/>
                          <a:ea typeface="+mn-ea"/>
                          <a:cs typeface="+mn-cs"/>
                        </a:rPr>
                        <a:t>40 of the applicants must meet the following conditions:</a:t>
                      </a:r>
                    </a:p>
                    <a:p>
                      <a:pPr marL="1714500" lvl="3" indent="-342900">
                        <a:buFont typeface="Arial" panose="020B0604020202020204" pitchFamily="34" charset="0"/>
                        <a:buChar char="•"/>
                      </a:pPr>
                      <a:r>
                        <a:rPr lang="en-US" sz="1600" b="0" i="0" kern="1200" dirty="0">
                          <a:solidFill>
                            <a:schemeClr val="dk1"/>
                          </a:solidFill>
                          <a:effectLst/>
                          <a:latin typeface="+mn-lt"/>
                          <a:ea typeface="+mn-ea"/>
                          <a:cs typeface="+mn-cs"/>
                        </a:rPr>
                        <a:t>Must meet health requirements which require supportive services</a:t>
                      </a:r>
                    </a:p>
                    <a:p>
                      <a:pPr marL="1714500" lvl="3" indent="-342900">
                        <a:buFont typeface="Arial" panose="020B0604020202020204" pitchFamily="34" charset="0"/>
                        <a:buChar char="•"/>
                      </a:pPr>
                      <a:r>
                        <a:rPr lang="en-US" sz="1600" b="0" i="0" kern="1200" dirty="0">
                          <a:solidFill>
                            <a:schemeClr val="dk1"/>
                          </a:solidFill>
                          <a:effectLst/>
                          <a:latin typeface="+mn-lt"/>
                          <a:ea typeface="+mn-ea"/>
                          <a:cs typeface="+mn-cs"/>
                        </a:rPr>
                        <a:t>Must be homeless or facing homelessness and/or</a:t>
                      </a:r>
                    </a:p>
                    <a:p>
                      <a:pPr marL="1714500" lvl="3" indent="-342900">
                        <a:buFont typeface="Arial" panose="020B0604020202020204" pitchFamily="34" charset="0"/>
                        <a:buChar char="•"/>
                      </a:pPr>
                      <a:r>
                        <a:rPr lang="en-US" sz="1600" b="0" i="0" kern="1200" dirty="0">
                          <a:solidFill>
                            <a:schemeClr val="dk1"/>
                          </a:solidFill>
                          <a:effectLst/>
                          <a:latin typeface="+mn-lt"/>
                          <a:ea typeface="+mn-ea"/>
                          <a:cs typeface="+mn-cs"/>
                        </a:rPr>
                        <a:t>Senior citizen – facing homelessness and require supportive services </a:t>
                      </a:r>
                    </a:p>
                    <a:p>
                      <a:pPr marL="800100" lvl="1" indent="-342900">
                        <a:buFont typeface="Arial" panose="020B0604020202020204" pitchFamily="34" charset="0"/>
                        <a:buChar char="•"/>
                      </a:pPr>
                      <a:endParaRPr lang="en-US" sz="1600" b="0" i="0" kern="1200" dirty="0">
                        <a:solidFill>
                          <a:schemeClr val="dk1"/>
                        </a:solidFill>
                        <a:effectLst/>
                        <a:latin typeface="+mn-lt"/>
                        <a:ea typeface="+mn-ea"/>
                        <a:cs typeface="+mn-cs"/>
                      </a:endParaRPr>
                    </a:p>
                    <a:p>
                      <a:pPr marL="800100" lvl="1" indent="-342900">
                        <a:buFont typeface="Arial" panose="020B0604020202020204" pitchFamily="34" charset="0"/>
                        <a:buChar char="•"/>
                      </a:pPr>
                      <a:endParaRPr lang="en-US" sz="1600" b="0" i="0" kern="1200" dirty="0">
                        <a:solidFill>
                          <a:schemeClr val="dk1"/>
                        </a:solidFill>
                        <a:effectLst/>
                        <a:latin typeface="+mn-lt"/>
                        <a:ea typeface="+mn-ea"/>
                        <a:cs typeface="+mn-cs"/>
                      </a:endParaRPr>
                    </a:p>
                    <a:p>
                      <a:endParaRPr lang="en-US" sz="1600" b="0" i="0" kern="1200" dirty="0">
                        <a:solidFill>
                          <a:schemeClr val="dk1"/>
                        </a:solidFill>
                        <a:effectLst/>
                        <a:latin typeface="+mn-lt"/>
                        <a:ea typeface="+mn-ea"/>
                        <a:cs typeface="+mn-cs"/>
                      </a:endParaRPr>
                    </a:p>
                    <a:p>
                      <a:pPr marL="0" indent="0">
                        <a:buNone/>
                      </a:pPr>
                      <a:endParaRPr lang="en-US" sz="1600" dirty="0"/>
                    </a:p>
                  </a:txBody>
                  <a:tcPr/>
                </a:tc>
                <a:tc>
                  <a:txBody>
                    <a:bodyPr/>
                    <a:lstStyle/>
                    <a:p>
                      <a:r>
                        <a:rPr lang="en-US" sz="1600" dirty="0"/>
                        <a:t>Rent is calculated at the average monthly household income</a:t>
                      </a:r>
                    </a:p>
                    <a:p>
                      <a:endParaRPr lang="en-US" sz="1600" dirty="0"/>
                    </a:p>
                    <a:p>
                      <a:r>
                        <a:rPr lang="en-US" sz="1600" dirty="0"/>
                        <a:t>Based on 1-4 persons:</a:t>
                      </a:r>
                    </a:p>
                    <a:p>
                      <a:r>
                        <a:rPr lang="en-US" sz="1600" dirty="0"/>
                        <a:t>60% AMI - $563 - $750</a:t>
                      </a:r>
                    </a:p>
                    <a:p>
                      <a:r>
                        <a:rPr lang="en-US" sz="1600" dirty="0"/>
                        <a:t>30% AMI - $ 400- $500</a:t>
                      </a:r>
                    </a:p>
                    <a:p>
                      <a:endParaRPr lang="en-US" sz="1600" dirty="0"/>
                    </a:p>
                    <a:p>
                      <a:r>
                        <a:rPr lang="en-US" sz="1600" b="0" i="0" kern="1200" dirty="0">
                          <a:solidFill>
                            <a:schemeClr val="dk1"/>
                          </a:solidFill>
                          <a:effectLst/>
                          <a:latin typeface="+mn-lt"/>
                          <a:ea typeface="+mn-ea"/>
                          <a:cs typeface="+mn-cs"/>
                        </a:rPr>
                        <a:t>All applicants must meet the eligibility requirements of the Low-Income Housing Tax Credit Program.</a:t>
                      </a:r>
                    </a:p>
                    <a:p>
                      <a:endParaRPr lang="en-US" sz="1600" b="0" i="0" kern="1200" dirty="0">
                        <a:solidFill>
                          <a:schemeClr val="dk1"/>
                        </a:solidFill>
                        <a:effectLst/>
                        <a:latin typeface="+mn-lt"/>
                        <a:ea typeface="+mn-ea"/>
                        <a:cs typeface="+mn-cs"/>
                      </a:endParaRPr>
                    </a:p>
                    <a:p>
                      <a:r>
                        <a:rPr lang="en-US" sz="1600" b="0" i="1" kern="1200" dirty="0">
                          <a:solidFill>
                            <a:schemeClr val="dk1"/>
                          </a:solidFill>
                          <a:effectLst/>
                          <a:latin typeface="+mn-lt"/>
                          <a:ea typeface="+mn-ea"/>
                          <a:cs typeface="+mn-cs"/>
                        </a:rPr>
                        <a:t>Income and occupancy requirements apply.</a:t>
                      </a:r>
                      <a:endParaRPr lang="en-US" sz="1600" b="0" i="0" kern="1200" dirty="0">
                        <a:solidFill>
                          <a:schemeClr val="dk1"/>
                        </a:solidFill>
                        <a:effectLst/>
                        <a:latin typeface="+mn-lt"/>
                        <a:ea typeface="+mn-ea"/>
                        <a:cs typeface="+mn-cs"/>
                      </a:endParaRPr>
                    </a:p>
                    <a:p>
                      <a:endParaRPr lang="en-US" sz="1600" dirty="0"/>
                    </a:p>
                    <a:p>
                      <a:r>
                        <a:rPr lang="en-US" sz="1600" b="1" dirty="0"/>
                        <a:t>Note: There is a possibility that we may receive up to 10 students from this property (5 children just moved in but were already living in district). </a:t>
                      </a:r>
                    </a:p>
                  </a:txBody>
                  <a:tcPr/>
                </a:tc>
                <a:extLst>
                  <a:ext uri="{0D108BD9-81ED-4DB2-BD59-A6C34878D82A}">
                    <a16:rowId xmlns:a16="http://schemas.microsoft.com/office/drawing/2014/main" val="1105056491"/>
                  </a:ext>
                </a:extLst>
              </a:tr>
            </a:tbl>
          </a:graphicData>
        </a:graphic>
      </p:graphicFrame>
    </p:spTree>
    <p:extLst>
      <p:ext uri="{BB962C8B-B14F-4D97-AF65-F5344CB8AC3E}">
        <p14:creationId xmlns:p14="http://schemas.microsoft.com/office/powerpoint/2010/main" val="329481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95BF77F5-E2FC-4E2B-AE17-CA424B347406}"/>
              </a:ext>
            </a:extLst>
          </p:cNvPr>
          <p:cNvGraphicFramePr>
            <a:graphicFrameLocks/>
          </p:cNvGraphicFramePr>
          <p:nvPr>
            <p:extLst>
              <p:ext uri="{D42A27DB-BD31-4B8C-83A1-F6EECF244321}">
                <p14:modId xmlns:p14="http://schemas.microsoft.com/office/powerpoint/2010/main" val="3503595307"/>
              </p:ext>
            </p:extLst>
          </p:nvPr>
        </p:nvGraphicFramePr>
        <p:xfrm>
          <a:off x="129823" y="1465900"/>
          <a:ext cx="11932354" cy="5303520"/>
        </p:xfrm>
        <a:graphic>
          <a:graphicData uri="http://schemas.openxmlformats.org/drawingml/2006/table">
            <a:tbl>
              <a:tblPr firstRow="1" bandRow="1">
                <a:tableStyleId>{7DF18680-E054-41AD-8BC1-D1AEF772440D}</a:tableStyleId>
              </a:tblPr>
              <a:tblGrid>
                <a:gridCol w="2477197">
                  <a:extLst>
                    <a:ext uri="{9D8B030D-6E8A-4147-A177-3AD203B41FA5}">
                      <a16:colId xmlns:a16="http://schemas.microsoft.com/office/drawing/2014/main" val="2869879388"/>
                    </a:ext>
                  </a:extLst>
                </a:gridCol>
                <a:gridCol w="5237393">
                  <a:extLst>
                    <a:ext uri="{9D8B030D-6E8A-4147-A177-3AD203B41FA5}">
                      <a16:colId xmlns:a16="http://schemas.microsoft.com/office/drawing/2014/main" val="2662432304"/>
                    </a:ext>
                  </a:extLst>
                </a:gridCol>
                <a:gridCol w="4217764">
                  <a:extLst>
                    <a:ext uri="{9D8B030D-6E8A-4147-A177-3AD203B41FA5}">
                      <a16:colId xmlns:a16="http://schemas.microsoft.com/office/drawing/2014/main" val="1690956857"/>
                    </a:ext>
                  </a:extLst>
                </a:gridCol>
              </a:tblGrid>
              <a:tr h="428835">
                <a:tc>
                  <a:txBody>
                    <a:bodyPr/>
                    <a:lstStyle/>
                    <a:p>
                      <a:r>
                        <a:rPr lang="en-US" sz="2400" dirty="0"/>
                        <a:t>Name</a:t>
                      </a:r>
                    </a:p>
                  </a:txBody>
                  <a:tcPr/>
                </a:tc>
                <a:tc>
                  <a:txBody>
                    <a:bodyPr/>
                    <a:lstStyle/>
                    <a:p>
                      <a:r>
                        <a:rPr lang="en-US" sz="2400" dirty="0"/>
                        <a:t>Information</a:t>
                      </a:r>
                    </a:p>
                  </a:txBody>
                  <a:tcPr/>
                </a:tc>
                <a:tc>
                  <a:txBody>
                    <a:bodyPr/>
                    <a:lstStyle/>
                    <a:p>
                      <a:r>
                        <a:rPr lang="en-US" sz="2400" dirty="0"/>
                        <a:t>Costs</a:t>
                      </a:r>
                    </a:p>
                  </a:txBody>
                  <a:tcPr/>
                </a:tc>
                <a:extLst>
                  <a:ext uri="{0D108BD9-81ED-4DB2-BD59-A6C34878D82A}">
                    <a16:rowId xmlns:a16="http://schemas.microsoft.com/office/drawing/2014/main" val="2847747217"/>
                  </a:ext>
                </a:extLst>
              </a:tr>
              <a:tr h="4545652">
                <a:tc>
                  <a:txBody>
                    <a:bodyPr/>
                    <a:lstStyle/>
                    <a:p>
                      <a:r>
                        <a:rPr lang="en-US" sz="2400" b="1" dirty="0"/>
                        <a:t>Property:</a:t>
                      </a:r>
                    </a:p>
                    <a:p>
                      <a:r>
                        <a:rPr lang="en-US" sz="2400" dirty="0"/>
                        <a:t>East Lake Commons</a:t>
                      </a:r>
                    </a:p>
                    <a:p>
                      <a:endParaRPr lang="en-US" sz="2400" dirty="0"/>
                    </a:p>
                    <a:p>
                      <a:r>
                        <a:rPr lang="en-US" sz="2400" b="1" dirty="0"/>
                        <a:t>Address:</a:t>
                      </a:r>
                    </a:p>
                    <a:p>
                      <a:r>
                        <a:rPr lang="en-US" sz="2400" dirty="0"/>
                        <a:t>18 Cayuga St </a:t>
                      </a:r>
                    </a:p>
                    <a:p>
                      <a:r>
                        <a:rPr lang="en-US" sz="2400" dirty="0"/>
                        <a:t>Oswego, NY 13126</a:t>
                      </a:r>
                    </a:p>
                  </a:txBody>
                  <a:tcPr/>
                </a:tc>
                <a:tc>
                  <a:txBody>
                    <a:bodyPr/>
                    <a:lstStyle/>
                    <a:p>
                      <a:pPr marL="342900" indent="-342900">
                        <a:buFont typeface="Arial" panose="020B0604020202020204" pitchFamily="34" charset="0"/>
                        <a:buChar char="•"/>
                      </a:pPr>
                      <a:r>
                        <a:rPr lang="en-US" sz="2400" b="0" i="0" kern="1200" dirty="0">
                          <a:solidFill>
                            <a:schemeClr val="dk1"/>
                          </a:solidFill>
                          <a:effectLst/>
                          <a:latin typeface="+mn-lt"/>
                          <a:ea typeface="+mn-ea"/>
                          <a:cs typeface="+mn-cs"/>
                        </a:rPr>
                        <a:t>East Lake Commons is a five-story building for income qualified families and individuals with 70 residential units.</a:t>
                      </a:r>
                    </a:p>
                    <a:p>
                      <a:pPr marL="0" indent="0">
                        <a:buFont typeface="Arial" panose="020B0604020202020204" pitchFamily="34" charset="0"/>
                        <a:buNone/>
                      </a:pPr>
                      <a:endParaRPr lang="en-US" sz="2400" b="0" i="0" kern="1200" dirty="0">
                        <a:solidFill>
                          <a:schemeClr val="dk1"/>
                        </a:solidFill>
                        <a:effectLst/>
                        <a:latin typeface="+mn-lt"/>
                        <a:ea typeface="+mn-ea"/>
                        <a:cs typeface="+mn-cs"/>
                      </a:endParaRPr>
                    </a:p>
                    <a:p>
                      <a:pPr marL="342900" indent="-342900">
                        <a:buFont typeface="Arial" panose="020B0604020202020204" pitchFamily="34" charset="0"/>
                        <a:buChar char="•"/>
                      </a:pPr>
                      <a:r>
                        <a:rPr lang="en-US" sz="2400" b="0" i="0" kern="1200" dirty="0">
                          <a:solidFill>
                            <a:schemeClr val="dk1"/>
                          </a:solidFill>
                          <a:effectLst/>
                          <a:latin typeface="+mn-lt"/>
                          <a:ea typeface="+mn-ea"/>
                          <a:cs typeface="+mn-cs"/>
                        </a:rPr>
                        <a:t>Apartments are subject to a lottery system.</a:t>
                      </a:r>
                    </a:p>
                    <a:p>
                      <a:pPr marL="342900" indent="-342900">
                        <a:buFont typeface="Arial" panose="020B0604020202020204" pitchFamily="34" charset="0"/>
                        <a:buChar char="•"/>
                      </a:pPr>
                      <a:endParaRPr lang="en-US" sz="2400" b="0" i="0" kern="1200" dirty="0">
                        <a:solidFill>
                          <a:schemeClr val="dk1"/>
                        </a:solidFill>
                        <a:effectLst/>
                        <a:latin typeface="+mn-lt"/>
                        <a:ea typeface="+mn-ea"/>
                        <a:cs typeface="+mn-cs"/>
                      </a:endParaRPr>
                    </a:p>
                    <a:p>
                      <a:pPr marL="342900" indent="-342900">
                        <a:buFont typeface="Arial" panose="020B0604020202020204" pitchFamily="34" charset="0"/>
                        <a:buChar char="•"/>
                      </a:pPr>
                      <a:r>
                        <a:rPr lang="en-US" sz="2400" b="0" i="0" kern="1200" dirty="0">
                          <a:solidFill>
                            <a:schemeClr val="dk1"/>
                          </a:solidFill>
                          <a:effectLst/>
                          <a:latin typeface="+mn-lt"/>
                          <a:ea typeface="+mn-ea"/>
                          <a:cs typeface="+mn-cs"/>
                        </a:rPr>
                        <a:t>Availability is income based, where gross income must be equal to or less then 50%, 60% or 80% of the area median income</a:t>
                      </a:r>
                    </a:p>
                    <a:p>
                      <a:pPr marL="0" indent="0">
                        <a:buNone/>
                      </a:pPr>
                      <a:endParaRPr lang="en-US" sz="2400" dirty="0"/>
                    </a:p>
                  </a:txBody>
                  <a:tcPr/>
                </a:tc>
                <a:tc>
                  <a:txBody>
                    <a:bodyPr/>
                    <a:lstStyle/>
                    <a:p>
                      <a:r>
                        <a:rPr lang="en-US" sz="2400" dirty="0"/>
                        <a:t>46 -1 Bedroom- $630 - $975</a:t>
                      </a:r>
                    </a:p>
                    <a:p>
                      <a:r>
                        <a:rPr lang="en-US" sz="2400" b="1" dirty="0"/>
                        <a:t>24 - 2 Bedroom </a:t>
                      </a:r>
                      <a:r>
                        <a:rPr lang="en-US" sz="2400" dirty="0"/>
                        <a:t>-$740 - $1,167</a:t>
                      </a:r>
                    </a:p>
                    <a:p>
                      <a:endParaRPr lang="en-US" sz="2400" dirty="0"/>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Note: There is a possibility that we may receive up to 10 students from this property</a:t>
                      </a:r>
                    </a:p>
                    <a:p>
                      <a:endParaRPr lang="en-US" sz="2400" dirty="0"/>
                    </a:p>
                  </a:txBody>
                  <a:tcPr/>
                </a:tc>
                <a:extLst>
                  <a:ext uri="{0D108BD9-81ED-4DB2-BD59-A6C34878D82A}">
                    <a16:rowId xmlns:a16="http://schemas.microsoft.com/office/drawing/2014/main" val="1105056491"/>
                  </a:ext>
                </a:extLst>
              </a:tr>
            </a:tbl>
          </a:graphicData>
        </a:graphic>
      </p:graphicFrame>
    </p:spTree>
    <p:extLst>
      <p:ext uri="{BB962C8B-B14F-4D97-AF65-F5344CB8AC3E}">
        <p14:creationId xmlns:p14="http://schemas.microsoft.com/office/powerpoint/2010/main" val="579827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B2D0941-73F2-4632-908E-49B46B08EEE7}"/>
              </a:ext>
            </a:extLst>
          </p:cNvPr>
          <p:cNvGraphicFramePr>
            <a:graphicFrameLocks/>
          </p:cNvGraphicFramePr>
          <p:nvPr>
            <p:extLst>
              <p:ext uri="{D42A27DB-BD31-4B8C-83A1-F6EECF244321}">
                <p14:modId xmlns:p14="http://schemas.microsoft.com/office/powerpoint/2010/main" val="3876405490"/>
              </p:ext>
            </p:extLst>
          </p:nvPr>
        </p:nvGraphicFramePr>
        <p:xfrm>
          <a:off x="214488" y="1438116"/>
          <a:ext cx="11763023" cy="5303520"/>
        </p:xfrm>
        <a:graphic>
          <a:graphicData uri="http://schemas.openxmlformats.org/drawingml/2006/table">
            <a:tbl>
              <a:tblPr firstRow="1" bandRow="1">
                <a:tableStyleId>{7DF18680-E054-41AD-8BC1-D1AEF772440D}</a:tableStyleId>
              </a:tblPr>
              <a:tblGrid>
                <a:gridCol w="2198917">
                  <a:extLst>
                    <a:ext uri="{9D8B030D-6E8A-4147-A177-3AD203B41FA5}">
                      <a16:colId xmlns:a16="http://schemas.microsoft.com/office/drawing/2014/main" val="2869879388"/>
                    </a:ext>
                  </a:extLst>
                </a:gridCol>
                <a:gridCol w="5883928">
                  <a:extLst>
                    <a:ext uri="{9D8B030D-6E8A-4147-A177-3AD203B41FA5}">
                      <a16:colId xmlns:a16="http://schemas.microsoft.com/office/drawing/2014/main" val="2662432304"/>
                    </a:ext>
                  </a:extLst>
                </a:gridCol>
                <a:gridCol w="3680178">
                  <a:extLst>
                    <a:ext uri="{9D8B030D-6E8A-4147-A177-3AD203B41FA5}">
                      <a16:colId xmlns:a16="http://schemas.microsoft.com/office/drawing/2014/main" val="1690956857"/>
                    </a:ext>
                  </a:extLst>
                </a:gridCol>
              </a:tblGrid>
              <a:tr h="410217">
                <a:tc>
                  <a:txBody>
                    <a:bodyPr/>
                    <a:lstStyle/>
                    <a:p>
                      <a:r>
                        <a:rPr lang="en-US" sz="2400" dirty="0"/>
                        <a:t>Name</a:t>
                      </a:r>
                    </a:p>
                  </a:txBody>
                  <a:tcPr/>
                </a:tc>
                <a:tc>
                  <a:txBody>
                    <a:bodyPr/>
                    <a:lstStyle/>
                    <a:p>
                      <a:r>
                        <a:rPr lang="en-US" sz="2400" dirty="0"/>
                        <a:t>Information</a:t>
                      </a:r>
                    </a:p>
                  </a:txBody>
                  <a:tcPr/>
                </a:tc>
                <a:tc>
                  <a:txBody>
                    <a:bodyPr/>
                    <a:lstStyle/>
                    <a:p>
                      <a:r>
                        <a:rPr lang="en-US" sz="2400" dirty="0"/>
                        <a:t>Costs</a:t>
                      </a:r>
                    </a:p>
                  </a:txBody>
                  <a:tcPr/>
                </a:tc>
                <a:extLst>
                  <a:ext uri="{0D108BD9-81ED-4DB2-BD59-A6C34878D82A}">
                    <a16:rowId xmlns:a16="http://schemas.microsoft.com/office/drawing/2014/main" val="2847747217"/>
                  </a:ext>
                </a:extLst>
              </a:tr>
              <a:tr h="4676468">
                <a:tc>
                  <a:txBody>
                    <a:bodyPr/>
                    <a:lstStyle/>
                    <a:p>
                      <a:r>
                        <a:rPr lang="en-US" sz="2400" b="1" dirty="0"/>
                        <a:t>Property:</a:t>
                      </a:r>
                    </a:p>
                    <a:p>
                      <a:r>
                        <a:rPr lang="en-US" sz="2400" dirty="0"/>
                        <a:t>Harbor View Square</a:t>
                      </a:r>
                    </a:p>
                    <a:p>
                      <a:endParaRPr lang="en-US" sz="2400" dirty="0"/>
                    </a:p>
                    <a:p>
                      <a:r>
                        <a:rPr lang="en-US" sz="2400" b="1" dirty="0"/>
                        <a:t>Address: </a:t>
                      </a:r>
                    </a:p>
                    <a:p>
                      <a:r>
                        <a:rPr lang="en-US" sz="2400" dirty="0"/>
                        <a:t>68 W 1</a:t>
                      </a:r>
                      <a:r>
                        <a:rPr lang="en-US" sz="2400" baseline="30000" dirty="0"/>
                        <a:t>st</a:t>
                      </a:r>
                      <a:r>
                        <a:rPr lang="en-US" sz="2400" dirty="0"/>
                        <a:t> St</a:t>
                      </a:r>
                    </a:p>
                    <a:p>
                      <a:r>
                        <a:rPr lang="en-US" sz="2400" dirty="0"/>
                        <a:t>Oswego, NY 13126</a:t>
                      </a:r>
                    </a:p>
                    <a:p>
                      <a:endParaRPr lang="en-US" sz="2400" dirty="0"/>
                    </a:p>
                  </a:txBody>
                  <a:tcPr/>
                </a:tc>
                <a:tc>
                  <a:txBody>
                    <a:bodyPr/>
                    <a:lstStyle/>
                    <a:p>
                      <a:pPr marL="342900" indent="-342900">
                        <a:buFont typeface="Arial" panose="020B0604020202020204" pitchFamily="34" charset="0"/>
                        <a:buChar char="•"/>
                      </a:pPr>
                      <a:r>
                        <a:rPr lang="en-US" sz="2400" b="0" i="0" kern="1200" dirty="0">
                          <a:solidFill>
                            <a:schemeClr val="dk1"/>
                          </a:solidFill>
                          <a:effectLst/>
                          <a:latin typeface="+mn-lt"/>
                          <a:ea typeface="+mn-ea"/>
                          <a:cs typeface="+mn-cs"/>
                        </a:rPr>
                        <a:t>Harbor View Square is a $29.2 million mixed-income, mixed-use revitalization project on Oswego’s waterfront</a:t>
                      </a:r>
                    </a:p>
                    <a:p>
                      <a:pPr marL="342900" indent="-342900">
                        <a:buFont typeface="Arial" panose="020B0604020202020204" pitchFamily="34" charset="0"/>
                        <a:buChar char="•"/>
                      </a:pPr>
                      <a:r>
                        <a:rPr lang="en-US" sz="2400" b="0" i="0" kern="1200" dirty="0">
                          <a:solidFill>
                            <a:schemeClr val="dk1"/>
                          </a:solidFill>
                          <a:effectLst/>
                          <a:latin typeface="+mn-lt"/>
                          <a:ea typeface="+mn-ea"/>
                          <a:cs typeface="+mn-cs"/>
                        </a:rPr>
                        <a:t>The transformational development includes a 5-story structure containing 57 rental units of modern, high quality urban living space</a:t>
                      </a:r>
                    </a:p>
                    <a:p>
                      <a:pPr marL="342900" indent="-342900">
                        <a:buFont typeface="Arial" panose="020B0604020202020204" pitchFamily="34" charset="0"/>
                        <a:buChar char="•"/>
                      </a:pPr>
                      <a:r>
                        <a:rPr lang="en-US" sz="2400" b="0" i="0" kern="1200" dirty="0">
                          <a:solidFill>
                            <a:schemeClr val="dk1"/>
                          </a:solidFill>
                          <a:effectLst/>
                          <a:latin typeface="+mn-lt"/>
                          <a:ea typeface="+mn-ea"/>
                          <a:cs typeface="+mn-cs"/>
                        </a:rPr>
                        <a:t>There is also 3, 2-story structures with 18 townhomes</a:t>
                      </a:r>
                    </a:p>
                    <a:p>
                      <a:pPr marL="342900" indent="-342900">
                        <a:buFont typeface="Arial" panose="020B0604020202020204" pitchFamily="34" charset="0"/>
                        <a:buChar char="•"/>
                      </a:pPr>
                      <a:r>
                        <a:rPr lang="en-US" sz="2400" b="0" i="0" kern="1200" dirty="0">
                          <a:solidFill>
                            <a:schemeClr val="dk1"/>
                          </a:solidFill>
                          <a:effectLst/>
                          <a:latin typeface="+mn-lt"/>
                          <a:ea typeface="+mn-ea"/>
                          <a:cs typeface="+mn-cs"/>
                        </a:rPr>
                        <a:t>There is 10,000 square feet of retail/commercial space in the Harbor West neighborhood</a:t>
                      </a:r>
                    </a:p>
                  </a:txBody>
                  <a:tcPr/>
                </a:tc>
                <a:tc>
                  <a:txBody>
                    <a:bodyPr/>
                    <a:lstStyle/>
                    <a:p>
                      <a:pPr algn="l"/>
                      <a:r>
                        <a:rPr lang="en-US" sz="2400" b="1" dirty="0"/>
                        <a:t>Total 75 units: </a:t>
                      </a:r>
                    </a:p>
                    <a:p>
                      <a:pPr algn="l"/>
                      <a:r>
                        <a:rPr lang="en-US" sz="2400" dirty="0"/>
                        <a:t>57 Rentals</a:t>
                      </a:r>
                    </a:p>
                    <a:p>
                      <a:pPr algn="l"/>
                      <a:r>
                        <a:rPr lang="en-US" sz="2400" dirty="0"/>
                        <a:t>18 Town Homes</a:t>
                      </a:r>
                    </a:p>
                    <a:p>
                      <a:pPr algn="l"/>
                      <a:endParaRPr lang="en-US" sz="2400" dirty="0"/>
                    </a:p>
                    <a:p>
                      <a:pPr marL="342900" indent="-342900" algn="l">
                        <a:buFont typeface="Arial" panose="020B0604020202020204" pitchFamily="34" charset="0"/>
                        <a:buChar char="•"/>
                      </a:pPr>
                      <a:r>
                        <a:rPr lang="en-US" sz="2400" dirty="0"/>
                        <a:t>Rental units are from $655 and up</a:t>
                      </a:r>
                    </a:p>
                    <a:p>
                      <a:pPr marL="342900" indent="-342900" algn="l">
                        <a:buFont typeface="Arial" panose="020B0604020202020204" pitchFamily="34" charset="0"/>
                        <a:buChar char="•"/>
                      </a:pPr>
                      <a:r>
                        <a:rPr lang="en-US" sz="2400" dirty="0"/>
                        <a:t>Town Home cost not available</a:t>
                      </a:r>
                    </a:p>
                    <a:p>
                      <a:pPr algn="l"/>
                      <a:endParaRPr lang="en-US" sz="2400" dirty="0"/>
                    </a:p>
                    <a:p>
                      <a:pPr algn="l"/>
                      <a:r>
                        <a:rPr lang="en-US" sz="2400" b="1" dirty="0"/>
                        <a:t>Note: We currently have 31 children who attend our schools who live in Harbor View Square</a:t>
                      </a:r>
                    </a:p>
                  </a:txBody>
                  <a:tcPr/>
                </a:tc>
                <a:extLst>
                  <a:ext uri="{0D108BD9-81ED-4DB2-BD59-A6C34878D82A}">
                    <a16:rowId xmlns:a16="http://schemas.microsoft.com/office/drawing/2014/main" val="1105056491"/>
                  </a:ext>
                </a:extLst>
              </a:tr>
            </a:tbl>
          </a:graphicData>
        </a:graphic>
      </p:graphicFrame>
    </p:spTree>
    <p:extLst>
      <p:ext uri="{BB962C8B-B14F-4D97-AF65-F5344CB8AC3E}">
        <p14:creationId xmlns:p14="http://schemas.microsoft.com/office/powerpoint/2010/main" val="1791323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C838B9D-305B-4A34-8013-371AC146006A}"/>
              </a:ext>
            </a:extLst>
          </p:cNvPr>
          <p:cNvGraphicFramePr>
            <a:graphicFrameLocks/>
          </p:cNvGraphicFramePr>
          <p:nvPr>
            <p:extLst>
              <p:ext uri="{D42A27DB-BD31-4B8C-83A1-F6EECF244321}">
                <p14:modId xmlns:p14="http://schemas.microsoft.com/office/powerpoint/2010/main" val="2727615426"/>
              </p:ext>
            </p:extLst>
          </p:nvPr>
        </p:nvGraphicFramePr>
        <p:xfrm>
          <a:off x="79022" y="1514836"/>
          <a:ext cx="12112977" cy="5225981"/>
        </p:xfrm>
        <a:graphic>
          <a:graphicData uri="http://schemas.openxmlformats.org/drawingml/2006/table">
            <a:tbl>
              <a:tblPr firstRow="1" bandRow="1">
                <a:tableStyleId>{7DF18680-E054-41AD-8BC1-D1AEF772440D}</a:tableStyleId>
              </a:tblPr>
              <a:tblGrid>
                <a:gridCol w="1961375">
                  <a:extLst>
                    <a:ext uri="{9D8B030D-6E8A-4147-A177-3AD203B41FA5}">
                      <a16:colId xmlns:a16="http://schemas.microsoft.com/office/drawing/2014/main" val="2869879388"/>
                    </a:ext>
                  </a:extLst>
                </a:gridCol>
                <a:gridCol w="5543161">
                  <a:extLst>
                    <a:ext uri="{9D8B030D-6E8A-4147-A177-3AD203B41FA5}">
                      <a16:colId xmlns:a16="http://schemas.microsoft.com/office/drawing/2014/main" val="2662432304"/>
                    </a:ext>
                  </a:extLst>
                </a:gridCol>
                <a:gridCol w="4608441">
                  <a:extLst>
                    <a:ext uri="{9D8B030D-6E8A-4147-A177-3AD203B41FA5}">
                      <a16:colId xmlns:a16="http://schemas.microsoft.com/office/drawing/2014/main" val="1690956857"/>
                    </a:ext>
                  </a:extLst>
                </a:gridCol>
              </a:tblGrid>
              <a:tr h="432495">
                <a:tc>
                  <a:txBody>
                    <a:bodyPr/>
                    <a:lstStyle/>
                    <a:p>
                      <a:r>
                        <a:rPr lang="en-US" sz="2400" dirty="0"/>
                        <a:t>Name</a:t>
                      </a:r>
                    </a:p>
                  </a:txBody>
                  <a:tcPr/>
                </a:tc>
                <a:tc>
                  <a:txBody>
                    <a:bodyPr/>
                    <a:lstStyle/>
                    <a:p>
                      <a:r>
                        <a:rPr lang="en-US" sz="2400" dirty="0"/>
                        <a:t>Information</a:t>
                      </a:r>
                    </a:p>
                  </a:txBody>
                  <a:tcPr/>
                </a:tc>
                <a:tc>
                  <a:txBody>
                    <a:bodyPr/>
                    <a:lstStyle/>
                    <a:p>
                      <a:r>
                        <a:rPr lang="en-US" sz="2400" dirty="0"/>
                        <a:t>Costs</a:t>
                      </a:r>
                    </a:p>
                  </a:txBody>
                  <a:tcPr/>
                </a:tc>
                <a:extLst>
                  <a:ext uri="{0D108BD9-81ED-4DB2-BD59-A6C34878D82A}">
                    <a16:rowId xmlns:a16="http://schemas.microsoft.com/office/drawing/2014/main" val="2847747217"/>
                  </a:ext>
                </a:extLst>
              </a:tr>
              <a:tr h="4768781">
                <a:tc>
                  <a:txBody>
                    <a:bodyPr/>
                    <a:lstStyle/>
                    <a:p>
                      <a:r>
                        <a:rPr lang="en-US" sz="1900" b="1" dirty="0"/>
                        <a:t>Property:</a:t>
                      </a:r>
                    </a:p>
                    <a:p>
                      <a:r>
                        <a:rPr lang="en-US" sz="1900" dirty="0"/>
                        <a:t>Champlain Commons</a:t>
                      </a:r>
                    </a:p>
                    <a:p>
                      <a:endParaRPr lang="en-US" sz="1900" dirty="0"/>
                    </a:p>
                    <a:p>
                      <a:r>
                        <a:rPr lang="en-US" sz="1900" b="1" dirty="0"/>
                        <a:t>Address:</a:t>
                      </a:r>
                    </a:p>
                    <a:p>
                      <a:r>
                        <a:rPr lang="en-US" sz="1900" dirty="0"/>
                        <a:t>6 Samuel Way</a:t>
                      </a:r>
                    </a:p>
                    <a:p>
                      <a:r>
                        <a:rPr lang="en-US" sz="1900" dirty="0"/>
                        <a:t>Oswego, NY 13126</a:t>
                      </a:r>
                    </a:p>
                    <a:p>
                      <a:endParaRPr lang="en-US" sz="1900" dirty="0"/>
                    </a:p>
                    <a:p>
                      <a:endParaRPr lang="en-US" sz="1900" dirty="0"/>
                    </a:p>
                  </a:txBody>
                  <a:tcPr/>
                </a:tc>
                <a:tc>
                  <a:txBody>
                    <a:bodyPr/>
                    <a:lstStyle/>
                    <a:p>
                      <a:pPr marL="342900" indent="-342900">
                        <a:buFont typeface="Arial" panose="020B0604020202020204" pitchFamily="34" charset="0"/>
                        <a:buChar char="•"/>
                      </a:pPr>
                      <a:r>
                        <a:rPr lang="en-US" sz="1900" b="0" i="0" kern="1200" dirty="0">
                          <a:solidFill>
                            <a:schemeClr val="dk1"/>
                          </a:solidFill>
                          <a:effectLst/>
                          <a:latin typeface="+mn-lt"/>
                          <a:ea typeface="+mn-ea"/>
                          <a:cs typeface="+mn-cs"/>
                        </a:rPr>
                        <a:t>Champlain Commons has been open for 3 years.  It is located in the Town of Scriba</a:t>
                      </a:r>
                    </a:p>
                    <a:p>
                      <a:pPr marL="342900" indent="-342900">
                        <a:buFont typeface="Arial" panose="020B0604020202020204" pitchFamily="34" charset="0"/>
                        <a:buChar char="•"/>
                      </a:pPr>
                      <a:r>
                        <a:rPr lang="en-US" sz="1900" b="0" i="0" kern="1200" dirty="0">
                          <a:solidFill>
                            <a:schemeClr val="dk1"/>
                          </a:solidFill>
                          <a:effectLst/>
                          <a:latin typeface="+mn-lt"/>
                          <a:ea typeface="+mn-ea"/>
                          <a:cs typeface="+mn-cs"/>
                        </a:rPr>
                        <a:t>Overseen by OCO</a:t>
                      </a:r>
                    </a:p>
                    <a:p>
                      <a:pPr marL="342900" indent="-342900">
                        <a:buFont typeface="Arial" panose="020B0604020202020204" pitchFamily="34" charset="0"/>
                        <a:buChar char="•"/>
                      </a:pPr>
                      <a:r>
                        <a:rPr lang="en-US" sz="1900" b="0" i="0" kern="1200" dirty="0">
                          <a:solidFill>
                            <a:schemeClr val="dk1"/>
                          </a:solidFill>
                          <a:effectLst/>
                          <a:latin typeface="+mn-lt"/>
                          <a:ea typeface="+mn-ea"/>
                          <a:cs typeface="+mn-cs"/>
                        </a:rPr>
                        <a:t>The community is operated under the Low-Income Housing Tax Credit Program (LIHTC). </a:t>
                      </a:r>
                    </a:p>
                    <a:p>
                      <a:pPr marL="342900" indent="-342900">
                        <a:buFont typeface="Arial" panose="020B0604020202020204" pitchFamily="34" charset="0"/>
                        <a:buChar char="•"/>
                      </a:pPr>
                      <a:r>
                        <a:rPr lang="en-US" sz="1900" b="0" i="0" kern="1200" dirty="0">
                          <a:solidFill>
                            <a:schemeClr val="dk1"/>
                          </a:solidFill>
                          <a:effectLst/>
                          <a:latin typeface="+mn-lt"/>
                          <a:ea typeface="+mn-ea"/>
                          <a:cs typeface="+mn-cs"/>
                        </a:rPr>
                        <a:t>This program is designated to facilitate the housing needs of moderate to low income individuals and families.</a:t>
                      </a:r>
                    </a:p>
                    <a:p>
                      <a:endParaRPr lang="en-US" sz="1900" b="0" i="0" kern="1200" dirty="0">
                        <a:solidFill>
                          <a:schemeClr val="dk1"/>
                        </a:solidFill>
                        <a:effectLst/>
                        <a:latin typeface="+mn-lt"/>
                        <a:ea typeface="+mn-ea"/>
                        <a:cs typeface="+mn-cs"/>
                      </a:endParaRPr>
                    </a:p>
                  </a:txBody>
                  <a:tcPr/>
                </a:tc>
                <a:tc>
                  <a:txBody>
                    <a:bodyPr/>
                    <a:lstStyle/>
                    <a:p>
                      <a:pPr algn="l"/>
                      <a:r>
                        <a:rPr lang="en-US" sz="1900" b="1" dirty="0"/>
                        <a:t>30% Income:</a:t>
                      </a:r>
                    </a:p>
                    <a:p>
                      <a:pPr algn="l"/>
                      <a:r>
                        <a:rPr lang="en-US" sz="1900" dirty="0"/>
                        <a:t>14 - 1 bedroom  $555</a:t>
                      </a:r>
                    </a:p>
                    <a:p>
                      <a:pPr algn="l"/>
                      <a:r>
                        <a:rPr lang="en-US" sz="1900" dirty="0"/>
                        <a:t> </a:t>
                      </a:r>
                      <a:r>
                        <a:rPr lang="en-US" sz="1900" b="1" dirty="0"/>
                        <a:t>5  - 2 bedroom  $653</a:t>
                      </a:r>
                    </a:p>
                    <a:p>
                      <a:pPr algn="l"/>
                      <a:r>
                        <a:rPr lang="en-US" sz="1900" b="1" dirty="0"/>
                        <a:t> 3  - 3 bedroom  $743</a:t>
                      </a:r>
                    </a:p>
                    <a:p>
                      <a:pPr algn="l"/>
                      <a:endParaRPr lang="en-US" sz="1900" dirty="0"/>
                    </a:p>
                    <a:p>
                      <a:pPr algn="l"/>
                      <a:r>
                        <a:rPr lang="en-US" sz="1900" b="1" dirty="0"/>
                        <a:t>50% Income:</a:t>
                      </a:r>
                    </a:p>
                    <a:p>
                      <a:pPr algn="l"/>
                      <a:r>
                        <a:rPr lang="en-US" sz="1900" dirty="0"/>
                        <a:t>14 - 1 bedroom  $555</a:t>
                      </a:r>
                    </a:p>
                    <a:p>
                      <a:pPr algn="l"/>
                      <a:r>
                        <a:rPr lang="en-US" sz="1900" dirty="0"/>
                        <a:t> </a:t>
                      </a:r>
                      <a:r>
                        <a:rPr lang="en-US" sz="1900" b="1" dirty="0"/>
                        <a:t>5  - 2 bedroom  $653</a:t>
                      </a:r>
                    </a:p>
                    <a:p>
                      <a:pPr algn="l"/>
                      <a:endParaRPr lang="en-US" sz="1900" dirty="0"/>
                    </a:p>
                    <a:p>
                      <a:pPr algn="l"/>
                      <a:r>
                        <a:rPr lang="en-US" sz="1900" b="1" dirty="0"/>
                        <a:t>60% Income:</a:t>
                      </a:r>
                    </a:p>
                    <a:p>
                      <a:pPr algn="l"/>
                      <a:r>
                        <a:rPr lang="en-US" sz="1900" dirty="0"/>
                        <a:t> </a:t>
                      </a:r>
                      <a:r>
                        <a:rPr lang="en-US" sz="1900" b="1" dirty="0"/>
                        <a:t>6  - 2 bedroom  $689</a:t>
                      </a:r>
                    </a:p>
                    <a:p>
                      <a:pPr algn="l"/>
                      <a:r>
                        <a:rPr lang="en-US" sz="1900" b="1" dirty="0"/>
                        <a:t>12 - 3 bedroom  $851</a:t>
                      </a:r>
                    </a:p>
                    <a:p>
                      <a:pPr algn="l"/>
                      <a:endParaRPr lang="en-US" sz="1900" dirty="0"/>
                    </a:p>
                    <a:p>
                      <a:pPr algn="l"/>
                      <a:r>
                        <a:rPr lang="en-US" sz="1900" b="1" dirty="0"/>
                        <a:t>Note: Utilities are included in rent and the district currently has 28 students attending who live in this property.</a:t>
                      </a:r>
                    </a:p>
                  </a:txBody>
                  <a:tcPr/>
                </a:tc>
                <a:extLst>
                  <a:ext uri="{0D108BD9-81ED-4DB2-BD59-A6C34878D82A}">
                    <a16:rowId xmlns:a16="http://schemas.microsoft.com/office/drawing/2014/main" val="1105056491"/>
                  </a:ext>
                </a:extLst>
              </a:tr>
            </a:tbl>
          </a:graphicData>
        </a:graphic>
      </p:graphicFrame>
    </p:spTree>
    <p:extLst>
      <p:ext uri="{BB962C8B-B14F-4D97-AF65-F5344CB8AC3E}">
        <p14:creationId xmlns:p14="http://schemas.microsoft.com/office/powerpoint/2010/main" val="606157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77F62-0CAB-45D7-B8B5-DE5F01477455}"/>
              </a:ext>
            </a:extLst>
          </p:cNvPr>
          <p:cNvSpPr>
            <a:spLocks noGrp="1"/>
          </p:cNvSpPr>
          <p:nvPr>
            <p:ph type="title"/>
          </p:nvPr>
        </p:nvSpPr>
        <p:spPr>
          <a:xfrm>
            <a:off x="838200" y="1469638"/>
            <a:ext cx="10515600" cy="581906"/>
          </a:xfrm>
        </p:spPr>
        <p:txBody>
          <a:bodyPr/>
          <a:lstStyle/>
          <a:p>
            <a:pPr algn="ctr"/>
            <a:r>
              <a:rPr lang="en-US" sz="3600" b="1" dirty="0"/>
              <a:t>Summary of Information - student projections</a:t>
            </a:r>
            <a:endParaRPr lang="en-US" sz="3600" dirty="0"/>
          </a:p>
        </p:txBody>
      </p:sp>
      <p:graphicFrame>
        <p:nvGraphicFramePr>
          <p:cNvPr id="4" name="Content Placeholder 3">
            <a:extLst>
              <a:ext uri="{FF2B5EF4-FFF2-40B4-BE49-F238E27FC236}">
                <a16:creationId xmlns:a16="http://schemas.microsoft.com/office/drawing/2014/main" id="{77A51E17-22E9-4325-8EFE-AC764E9B1AEC}"/>
              </a:ext>
            </a:extLst>
          </p:cNvPr>
          <p:cNvGraphicFramePr>
            <a:graphicFrameLocks/>
          </p:cNvGraphicFramePr>
          <p:nvPr>
            <p:extLst>
              <p:ext uri="{D42A27DB-BD31-4B8C-83A1-F6EECF244321}">
                <p14:modId xmlns:p14="http://schemas.microsoft.com/office/powerpoint/2010/main" val="1725044027"/>
              </p:ext>
            </p:extLst>
          </p:nvPr>
        </p:nvGraphicFramePr>
        <p:xfrm>
          <a:off x="270932" y="2299902"/>
          <a:ext cx="11819468" cy="4236727"/>
        </p:xfrm>
        <a:graphic>
          <a:graphicData uri="http://schemas.openxmlformats.org/drawingml/2006/table">
            <a:tbl>
              <a:tblPr firstRow="1" bandRow="1">
                <a:tableStyleId>{5C22544A-7EE6-4342-B048-85BDC9FD1C3A}</a:tableStyleId>
              </a:tblPr>
              <a:tblGrid>
                <a:gridCol w="5909734">
                  <a:extLst>
                    <a:ext uri="{9D8B030D-6E8A-4147-A177-3AD203B41FA5}">
                      <a16:colId xmlns:a16="http://schemas.microsoft.com/office/drawing/2014/main" val="1202552287"/>
                    </a:ext>
                  </a:extLst>
                </a:gridCol>
                <a:gridCol w="5909734">
                  <a:extLst>
                    <a:ext uri="{9D8B030D-6E8A-4147-A177-3AD203B41FA5}">
                      <a16:colId xmlns:a16="http://schemas.microsoft.com/office/drawing/2014/main" val="3126105582"/>
                    </a:ext>
                  </a:extLst>
                </a:gridCol>
              </a:tblGrid>
              <a:tr h="411127">
                <a:tc>
                  <a:txBody>
                    <a:bodyPr/>
                    <a:lstStyle/>
                    <a:p>
                      <a:pPr algn="l"/>
                      <a:r>
                        <a:rPr lang="en-US" sz="2000" dirty="0"/>
                        <a:t>Name</a:t>
                      </a:r>
                    </a:p>
                  </a:txBody>
                  <a:tcPr/>
                </a:tc>
                <a:tc>
                  <a:txBody>
                    <a:bodyPr/>
                    <a:lstStyle/>
                    <a:p>
                      <a:pPr algn="l"/>
                      <a:r>
                        <a:rPr lang="en-US" sz="2000" dirty="0"/>
                        <a:t>Projections </a:t>
                      </a:r>
                    </a:p>
                  </a:txBody>
                  <a:tcPr/>
                </a:tc>
                <a:extLst>
                  <a:ext uri="{0D108BD9-81ED-4DB2-BD59-A6C34878D82A}">
                    <a16:rowId xmlns:a16="http://schemas.microsoft.com/office/drawing/2014/main" val="638720615"/>
                  </a:ext>
                </a:extLst>
              </a:tr>
              <a:tr h="520760">
                <a:tc>
                  <a:txBody>
                    <a:bodyPr/>
                    <a:lstStyle/>
                    <a:p>
                      <a:pPr algn="l"/>
                      <a:r>
                        <a:rPr lang="en-US" sz="2000" dirty="0"/>
                        <a:t>Litatro</a:t>
                      </a:r>
                    </a:p>
                  </a:txBody>
                  <a:tcPr/>
                </a:tc>
                <a:tc>
                  <a:txBody>
                    <a:bodyPr/>
                    <a:lstStyle/>
                    <a:p>
                      <a:pPr algn="l"/>
                      <a:r>
                        <a:rPr lang="en-US" sz="2000" dirty="0"/>
                        <a:t>0</a:t>
                      </a:r>
                    </a:p>
                  </a:txBody>
                  <a:tcPr anchor="b"/>
                </a:tc>
                <a:extLst>
                  <a:ext uri="{0D108BD9-81ED-4DB2-BD59-A6C34878D82A}">
                    <a16:rowId xmlns:a16="http://schemas.microsoft.com/office/drawing/2014/main" val="483121667"/>
                  </a:ext>
                </a:extLst>
              </a:tr>
              <a:tr h="520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Riverwalk</a:t>
                      </a:r>
                    </a:p>
                  </a:txBody>
                  <a:tcPr/>
                </a:tc>
                <a:tc>
                  <a:txBody>
                    <a:bodyPr/>
                    <a:lstStyle/>
                    <a:p>
                      <a:pPr algn="l"/>
                      <a:r>
                        <a:rPr lang="en-US" sz="2000" dirty="0"/>
                        <a:t>0</a:t>
                      </a:r>
                    </a:p>
                  </a:txBody>
                  <a:tcPr anchor="b"/>
                </a:tc>
                <a:extLst>
                  <a:ext uri="{0D108BD9-81ED-4DB2-BD59-A6C34878D82A}">
                    <a16:rowId xmlns:a16="http://schemas.microsoft.com/office/drawing/2014/main" val="1013838348"/>
                  </a:ext>
                </a:extLst>
              </a:tr>
              <a:tr h="520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Lock 7 Apartments</a:t>
                      </a:r>
                    </a:p>
                  </a:txBody>
                  <a:tcPr/>
                </a:tc>
                <a:tc>
                  <a:txBody>
                    <a:bodyPr/>
                    <a:lstStyle/>
                    <a:p>
                      <a:pPr algn="l"/>
                      <a:r>
                        <a:rPr lang="en-US" sz="2000" dirty="0"/>
                        <a:t>10 estimate  (Note:5 students already moved in who are already living in the district)</a:t>
                      </a:r>
                    </a:p>
                  </a:txBody>
                  <a:tcPr anchor="b"/>
                </a:tc>
                <a:extLst>
                  <a:ext uri="{0D108BD9-81ED-4DB2-BD59-A6C34878D82A}">
                    <a16:rowId xmlns:a16="http://schemas.microsoft.com/office/drawing/2014/main" val="2779437468"/>
                  </a:ext>
                </a:extLst>
              </a:tr>
              <a:tr h="520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East Lake Commons</a:t>
                      </a:r>
                    </a:p>
                  </a:txBody>
                  <a:tcPr/>
                </a:tc>
                <a:tc>
                  <a:txBody>
                    <a:bodyPr/>
                    <a:lstStyle/>
                    <a:p>
                      <a:pPr algn="l"/>
                      <a:r>
                        <a:rPr lang="en-US" sz="2000" dirty="0"/>
                        <a:t>10 estimate</a:t>
                      </a:r>
                    </a:p>
                  </a:txBody>
                  <a:tcPr anchor="b"/>
                </a:tc>
                <a:extLst>
                  <a:ext uri="{0D108BD9-81ED-4DB2-BD59-A6C34878D82A}">
                    <a16:rowId xmlns:a16="http://schemas.microsoft.com/office/drawing/2014/main" val="3623896279"/>
                  </a:ext>
                </a:extLst>
              </a:tr>
              <a:tr h="520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Harbor View Square</a:t>
                      </a:r>
                    </a:p>
                  </a:txBody>
                  <a:tcPr/>
                </a:tc>
                <a:tc>
                  <a:txBody>
                    <a:bodyPr/>
                    <a:lstStyle/>
                    <a:p>
                      <a:pPr algn="l"/>
                      <a:r>
                        <a:rPr lang="en-US" sz="2000" dirty="0"/>
                        <a:t>31 (already enrolled at OCSD)</a:t>
                      </a:r>
                    </a:p>
                  </a:txBody>
                  <a:tcPr anchor="b"/>
                </a:tc>
                <a:extLst>
                  <a:ext uri="{0D108BD9-81ED-4DB2-BD59-A6C34878D82A}">
                    <a16:rowId xmlns:a16="http://schemas.microsoft.com/office/drawing/2014/main" val="3836474807"/>
                  </a:ext>
                </a:extLst>
              </a:tr>
              <a:tr h="520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Champlain Commons</a:t>
                      </a:r>
                    </a:p>
                  </a:txBody>
                  <a:tcPr/>
                </a:tc>
                <a:tc>
                  <a:txBody>
                    <a:bodyPr/>
                    <a:lstStyle/>
                    <a:p>
                      <a:pPr algn="l"/>
                      <a:r>
                        <a:rPr lang="en-US" sz="2000" b="0" u="none" dirty="0"/>
                        <a:t>28 </a:t>
                      </a:r>
                      <a:r>
                        <a:rPr lang="en-US" sz="2000" dirty="0"/>
                        <a:t>(already enrolled at OCSD)</a:t>
                      </a:r>
                      <a:endParaRPr lang="en-US" sz="2000" b="0" u="none" dirty="0"/>
                    </a:p>
                  </a:txBody>
                  <a:tcPr anchor="b"/>
                </a:tc>
                <a:extLst>
                  <a:ext uri="{0D108BD9-81ED-4DB2-BD59-A6C34878D82A}">
                    <a16:rowId xmlns:a16="http://schemas.microsoft.com/office/drawing/2014/main" val="325289653"/>
                  </a:ext>
                </a:extLst>
              </a:tr>
              <a:tr h="520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Total Students: </a:t>
                      </a:r>
                    </a:p>
                  </a:txBody>
                  <a:tcPr/>
                </a:tc>
                <a:tc>
                  <a:txBody>
                    <a:bodyPr/>
                    <a:lstStyle/>
                    <a:p>
                      <a:pPr algn="l"/>
                      <a:r>
                        <a:rPr lang="en-US" sz="2000" b="1" u="none" dirty="0"/>
                        <a:t>79 (64 already enrolled at OCSD)</a:t>
                      </a:r>
                    </a:p>
                  </a:txBody>
                  <a:tcPr anchor="b"/>
                </a:tc>
                <a:extLst>
                  <a:ext uri="{0D108BD9-81ED-4DB2-BD59-A6C34878D82A}">
                    <a16:rowId xmlns:a16="http://schemas.microsoft.com/office/drawing/2014/main" val="583170676"/>
                  </a:ext>
                </a:extLst>
              </a:tr>
            </a:tbl>
          </a:graphicData>
        </a:graphic>
      </p:graphicFrame>
    </p:spTree>
    <p:extLst>
      <p:ext uri="{BB962C8B-B14F-4D97-AF65-F5344CB8AC3E}">
        <p14:creationId xmlns:p14="http://schemas.microsoft.com/office/powerpoint/2010/main" val="4068183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9813F-F7C6-4E7E-BF84-D09F551A666D}"/>
              </a:ext>
            </a:extLst>
          </p:cNvPr>
          <p:cNvSpPr>
            <a:spLocks noGrp="1"/>
          </p:cNvSpPr>
          <p:nvPr>
            <p:ph type="title"/>
          </p:nvPr>
        </p:nvSpPr>
        <p:spPr>
          <a:xfrm>
            <a:off x="191911" y="1709738"/>
            <a:ext cx="11909778" cy="2852737"/>
          </a:xfrm>
        </p:spPr>
        <p:txBody>
          <a:bodyPr/>
          <a:lstStyle/>
          <a:p>
            <a:pPr algn="ctr"/>
            <a:r>
              <a:rPr lang="en-US" sz="4800" dirty="0"/>
              <a:t>Student Enrollment Data – Information </a:t>
            </a:r>
            <a:br>
              <a:rPr lang="en-US" sz="4800" dirty="0"/>
            </a:br>
            <a:r>
              <a:rPr lang="en-US" sz="4800" dirty="0"/>
              <a:t>(Part 1)</a:t>
            </a:r>
          </a:p>
        </p:txBody>
      </p:sp>
    </p:spTree>
    <p:extLst>
      <p:ext uri="{BB962C8B-B14F-4D97-AF65-F5344CB8AC3E}">
        <p14:creationId xmlns:p14="http://schemas.microsoft.com/office/powerpoint/2010/main" val="579683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3"/>
          <p:cNvSpPr txBox="1">
            <a:spLocks noGrp="1"/>
          </p:cNvSpPr>
          <p:nvPr>
            <p:ph type="ctrTitle"/>
          </p:nvPr>
        </p:nvSpPr>
        <p:spPr>
          <a:xfrm>
            <a:off x="136450" y="1638300"/>
            <a:ext cx="11919098" cy="622300"/>
          </a:xfrm>
          <a:prstGeom prst="rect">
            <a:avLst/>
          </a:prstGeom>
          <a:noFill/>
          <a:ln>
            <a:noFill/>
          </a:ln>
        </p:spPr>
        <p:txBody>
          <a:bodyPr spcFirstLastPara="1" wrap="square" lIns="91425" tIns="45700" rIns="91425" bIns="45700" anchor="t" anchorCtr="0">
            <a:normAutofit fontScale="90000"/>
          </a:bodyPr>
          <a:lstStyle/>
          <a:p>
            <a:pPr marL="0" marR="0" lvl="0" indent="0" algn="ctr" rtl="0">
              <a:lnSpc>
                <a:spcPct val="90000"/>
              </a:lnSpc>
              <a:spcBef>
                <a:spcPts val="0"/>
              </a:spcBef>
              <a:spcAft>
                <a:spcPts val="0"/>
              </a:spcAft>
              <a:buClr>
                <a:schemeClr val="dk1"/>
              </a:buClr>
              <a:buSzPct val="100000"/>
              <a:buFont typeface="Calibri"/>
              <a:buNone/>
            </a:pPr>
            <a:r>
              <a:rPr lang="en-US" sz="4400" b="0" i="0" u="none" strike="noStrike" cap="none" dirty="0">
                <a:solidFill>
                  <a:schemeClr val="dk1"/>
                </a:solidFill>
                <a:latin typeface="Calibri"/>
                <a:ea typeface="Calibri"/>
                <a:cs typeface="Calibri"/>
                <a:sym typeface="Calibri"/>
              </a:rPr>
              <a:t>Purpose of the Data Reports</a:t>
            </a:r>
            <a:endParaRPr sz="4400" b="0"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7E98C532-9AF5-428B-A521-B2CE9F701E54}"/>
              </a:ext>
            </a:extLst>
          </p:cNvPr>
          <p:cNvSpPr txBox="1"/>
          <p:nvPr/>
        </p:nvSpPr>
        <p:spPr>
          <a:xfrm>
            <a:off x="2247900" y="4681091"/>
            <a:ext cx="8175090" cy="1077218"/>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To provide useful evidence to advance the </a:t>
            </a:r>
          </a:p>
          <a:p>
            <a:r>
              <a:rPr lang="en-US" sz="3200" dirty="0">
                <a:latin typeface="Calibri" panose="020F0502020204030204" pitchFamily="34" charset="0"/>
                <a:cs typeface="Calibri" panose="020F0502020204030204" pitchFamily="34" charset="0"/>
              </a:rPr>
              <a:t>Board of Education’s decision-making process.</a:t>
            </a:r>
          </a:p>
        </p:txBody>
      </p:sp>
      <p:pic>
        <p:nvPicPr>
          <p:cNvPr id="4" name="Picture 3" descr="Oswego City School District">
            <a:extLst>
              <a:ext uri="{FF2B5EF4-FFF2-40B4-BE49-F238E27FC236}">
                <a16:creationId xmlns:a16="http://schemas.microsoft.com/office/drawing/2014/main" id="{6901A7A6-78BF-7C4A-BAFA-10B3312B0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400" y="2654300"/>
            <a:ext cx="5283200" cy="154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985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526774" y="1511664"/>
            <a:ext cx="10515876" cy="5226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a:t>Facilities Efficiency Studies Review (12 Studies) Studies)</a:t>
            </a:r>
            <a:endParaRPr sz="3600" dirty="0"/>
          </a:p>
        </p:txBody>
      </p:sp>
      <p:sp>
        <p:nvSpPr>
          <p:cNvPr id="90" name="Google Shape;90;p15"/>
          <p:cNvSpPr txBox="1">
            <a:spLocks noGrp="1"/>
          </p:cNvSpPr>
          <p:nvPr>
            <p:ph type="body" idx="1"/>
          </p:nvPr>
        </p:nvSpPr>
        <p:spPr>
          <a:xfrm>
            <a:off x="770562" y="2322171"/>
            <a:ext cx="10715945" cy="38115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dirty="0"/>
          </a:p>
        </p:txBody>
      </p:sp>
      <p:graphicFrame>
        <p:nvGraphicFramePr>
          <p:cNvPr id="2" name="Table 1">
            <a:extLst>
              <a:ext uri="{FF2B5EF4-FFF2-40B4-BE49-F238E27FC236}">
                <a16:creationId xmlns:a16="http://schemas.microsoft.com/office/drawing/2014/main" id="{F91242B3-CAC8-48D3-9C22-C05B86C853C4}"/>
              </a:ext>
            </a:extLst>
          </p:cNvPr>
          <p:cNvGraphicFramePr>
            <a:graphicFrameLocks noGrp="1"/>
          </p:cNvGraphicFramePr>
          <p:nvPr>
            <p:extLst>
              <p:ext uri="{D42A27DB-BD31-4B8C-83A1-F6EECF244321}">
                <p14:modId xmlns:p14="http://schemas.microsoft.com/office/powerpoint/2010/main" val="4198300204"/>
              </p:ext>
            </p:extLst>
          </p:nvPr>
        </p:nvGraphicFramePr>
        <p:xfrm>
          <a:off x="69575" y="2034282"/>
          <a:ext cx="12016408" cy="4780330"/>
        </p:xfrm>
        <a:graphic>
          <a:graphicData uri="http://schemas.openxmlformats.org/drawingml/2006/table">
            <a:tbl>
              <a:tblPr firstRow="1" bandRow="1">
                <a:tableStyleId>{5C22544A-7EE6-4342-B048-85BDC9FD1C3A}</a:tableStyleId>
              </a:tblPr>
              <a:tblGrid>
                <a:gridCol w="1189065">
                  <a:extLst>
                    <a:ext uri="{9D8B030D-6E8A-4147-A177-3AD203B41FA5}">
                      <a16:colId xmlns:a16="http://schemas.microsoft.com/office/drawing/2014/main" val="2290790227"/>
                    </a:ext>
                  </a:extLst>
                </a:gridCol>
                <a:gridCol w="2575487">
                  <a:extLst>
                    <a:ext uri="{9D8B030D-6E8A-4147-A177-3AD203B41FA5}">
                      <a16:colId xmlns:a16="http://schemas.microsoft.com/office/drawing/2014/main" val="4198958266"/>
                    </a:ext>
                  </a:extLst>
                </a:gridCol>
                <a:gridCol w="8251856">
                  <a:extLst>
                    <a:ext uri="{9D8B030D-6E8A-4147-A177-3AD203B41FA5}">
                      <a16:colId xmlns:a16="http://schemas.microsoft.com/office/drawing/2014/main" val="1875416889"/>
                    </a:ext>
                  </a:extLst>
                </a:gridCol>
              </a:tblGrid>
              <a:tr h="408327">
                <a:tc>
                  <a:txBody>
                    <a:bodyPr/>
                    <a:lstStyle/>
                    <a:p>
                      <a:pPr algn="ctr"/>
                      <a:r>
                        <a:rPr lang="en-US" dirty="0"/>
                        <a:t>Date</a:t>
                      </a:r>
                    </a:p>
                  </a:txBody>
                  <a:tcPr/>
                </a:tc>
                <a:tc>
                  <a:txBody>
                    <a:bodyPr/>
                    <a:lstStyle/>
                    <a:p>
                      <a:pPr algn="ctr"/>
                      <a:r>
                        <a:rPr lang="en-US" dirty="0"/>
                        <a:t>Study Conducted By</a:t>
                      </a:r>
                    </a:p>
                  </a:txBody>
                  <a:tcPr/>
                </a:tc>
                <a:tc>
                  <a:txBody>
                    <a:bodyPr/>
                    <a:lstStyle/>
                    <a:p>
                      <a:pPr algn="ctr"/>
                      <a:r>
                        <a:rPr lang="en-US" dirty="0"/>
                        <a:t>Findings</a:t>
                      </a:r>
                    </a:p>
                  </a:txBody>
                  <a:tcPr/>
                </a:tc>
                <a:extLst>
                  <a:ext uri="{0D108BD9-81ED-4DB2-BD59-A6C34878D82A}">
                    <a16:rowId xmlns:a16="http://schemas.microsoft.com/office/drawing/2014/main" val="2263756807"/>
                  </a:ext>
                </a:extLst>
              </a:tr>
              <a:tr h="795110">
                <a:tc>
                  <a:txBody>
                    <a:bodyPr/>
                    <a:lstStyle/>
                    <a:p>
                      <a:pPr algn="ctr"/>
                      <a:r>
                        <a:rPr lang="en-US" sz="1300" dirty="0"/>
                        <a:t>June 2012</a:t>
                      </a:r>
                    </a:p>
                  </a:txBody>
                  <a:tcPr/>
                </a:tc>
                <a:tc>
                  <a:txBody>
                    <a:bodyPr/>
                    <a:lstStyle/>
                    <a:p>
                      <a:r>
                        <a:rPr lang="en-US" sz="1300" dirty="0"/>
                        <a:t>Oswego County BOCES (CITI)-Cathy Chamberlain</a:t>
                      </a:r>
                    </a:p>
                  </a:txBody>
                  <a:tcPr/>
                </a:tc>
                <a:tc>
                  <a:txBody>
                    <a:bodyPr/>
                    <a:lstStyle/>
                    <a:p>
                      <a:pPr marL="285750" indent="-285750">
                        <a:buFont typeface="Arial" panose="020B0604020202020204" pitchFamily="34" charset="0"/>
                        <a:buChar char="•"/>
                      </a:pPr>
                      <a:r>
                        <a:rPr lang="en-US" sz="1300" dirty="0"/>
                        <a:t>Analyzed enrollment trends and 5 year projections</a:t>
                      </a:r>
                    </a:p>
                    <a:p>
                      <a:pPr marL="285750" indent="-285750">
                        <a:buFont typeface="Arial" panose="020B0604020202020204" pitchFamily="34" charset="0"/>
                        <a:buChar char="•"/>
                      </a:pPr>
                      <a:r>
                        <a:rPr lang="en-US" sz="1300" dirty="0"/>
                        <a:t>Examined the idea of grade reconfigurations of K-5, 6-8, and 9-12.  </a:t>
                      </a:r>
                    </a:p>
                    <a:p>
                      <a:pPr marL="285750" indent="-285750">
                        <a:buFont typeface="Arial" panose="020B0604020202020204" pitchFamily="34" charset="0"/>
                        <a:buChar char="•"/>
                      </a:pPr>
                      <a:r>
                        <a:rPr lang="en-US" sz="1300" dirty="0"/>
                        <a:t>Findings showed K-12 enrollment from 2001 to 2012 decreasing by 1,058 students (5,010 to 3,953).</a:t>
                      </a:r>
                    </a:p>
                  </a:txBody>
                  <a:tcPr/>
                </a:tc>
                <a:extLst>
                  <a:ext uri="{0D108BD9-81ED-4DB2-BD59-A6C34878D82A}">
                    <a16:rowId xmlns:a16="http://schemas.microsoft.com/office/drawing/2014/main" val="3162832340"/>
                  </a:ext>
                </a:extLst>
              </a:tr>
              <a:tr h="570539">
                <a:tc>
                  <a:txBody>
                    <a:bodyPr/>
                    <a:lstStyle/>
                    <a:p>
                      <a:pPr algn="ctr"/>
                      <a:r>
                        <a:rPr lang="en-US" sz="1300" dirty="0"/>
                        <a:t>January 2012</a:t>
                      </a:r>
                    </a:p>
                  </a:txBody>
                  <a:tcPr/>
                </a:tc>
                <a:tc>
                  <a:txBody>
                    <a:bodyPr/>
                    <a:lstStyle/>
                    <a:p>
                      <a:r>
                        <a:rPr lang="en-US" sz="1300" dirty="0"/>
                        <a:t>William Crist, Superintendent of Schools</a:t>
                      </a:r>
                    </a:p>
                  </a:txBody>
                  <a:tcPr/>
                </a:tc>
                <a:tc>
                  <a:txBody>
                    <a:bodyPr/>
                    <a:lstStyle/>
                    <a:p>
                      <a:pPr marL="285750" indent="-285750">
                        <a:buFont typeface="Arial" panose="020B0604020202020204" pitchFamily="34" charset="0"/>
                        <a:buChar char="•"/>
                      </a:pPr>
                      <a:r>
                        <a:rPr lang="en-US" sz="1300" dirty="0"/>
                        <a:t>Analyzed full redistricting to balance building enrollment by re-aligning the building’s boundaries</a:t>
                      </a:r>
                    </a:p>
                  </a:txBody>
                  <a:tcPr/>
                </a:tc>
                <a:extLst>
                  <a:ext uri="{0D108BD9-81ED-4DB2-BD59-A6C34878D82A}">
                    <a16:rowId xmlns:a16="http://schemas.microsoft.com/office/drawing/2014/main" val="262819288"/>
                  </a:ext>
                </a:extLst>
              </a:tr>
              <a:tr h="1040394">
                <a:tc>
                  <a:txBody>
                    <a:bodyPr/>
                    <a:lstStyle/>
                    <a:p>
                      <a:pPr algn="ctr"/>
                      <a:r>
                        <a:rPr lang="en-US" sz="1300" dirty="0"/>
                        <a:t>December 2010</a:t>
                      </a:r>
                    </a:p>
                  </a:txBody>
                  <a:tcPr/>
                </a:tc>
                <a:tc>
                  <a:txBody>
                    <a:bodyPr/>
                    <a:lstStyle/>
                    <a:p>
                      <a:r>
                        <a:rPr lang="en-US" sz="1300" dirty="0"/>
                        <a:t>Office of Professional Research and Development at Syracuse University</a:t>
                      </a:r>
                    </a:p>
                  </a:txBody>
                  <a:tcPr/>
                </a:tc>
                <a:tc>
                  <a:txBody>
                    <a:bodyPr/>
                    <a:lstStyle/>
                    <a:p>
                      <a:pPr marL="285750" indent="-285750">
                        <a:buFont typeface="Arial" panose="020B0604020202020204" pitchFamily="34" charset="0"/>
                        <a:buChar char="•"/>
                      </a:pPr>
                      <a:r>
                        <a:rPr lang="en-US" sz="1300" dirty="0"/>
                        <a:t>Reconfiguration and Relocation Planning Study-Meta analysis of former studies </a:t>
                      </a:r>
                    </a:p>
                    <a:p>
                      <a:pPr marL="285750" indent="-285750">
                        <a:buFont typeface="Arial" panose="020B0604020202020204" pitchFamily="34" charset="0"/>
                        <a:buChar char="•"/>
                      </a:pPr>
                      <a:r>
                        <a:rPr lang="en-US" sz="1300" dirty="0"/>
                        <a:t>The report was conducted to help the BOE make the decision on 1) possible reconfiguration of the school district’s elementary schools and 2) final disposition of the Education Center at 120 East First Street in Oswego</a:t>
                      </a:r>
                    </a:p>
                  </a:txBody>
                  <a:tcPr/>
                </a:tc>
                <a:extLst>
                  <a:ext uri="{0D108BD9-81ED-4DB2-BD59-A6C34878D82A}">
                    <a16:rowId xmlns:a16="http://schemas.microsoft.com/office/drawing/2014/main" val="4212448669"/>
                  </a:ext>
                </a:extLst>
              </a:tr>
              <a:tr h="675443">
                <a:tc>
                  <a:txBody>
                    <a:bodyPr/>
                    <a:lstStyle/>
                    <a:p>
                      <a:pPr algn="ctr"/>
                      <a:r>
                        <a:rPr lang="en-US" sz="1300" dirty="0"/>
                        <a:t>January 2010</a:t>
                      </a:r>
                    </a:p>
                  </a:txBody>
                  <a:tcPr/>
                </a:tc>
                <a:tc>
                  <a:txBody>
                    <a:bodyPr/>
                    <a:lstStyle/>
                    <a:p>
                      <a:r>
                        <a:rPr lang="en-US" sz="1300" dirty="0"/>
                        <a:t>OCSD Reconfiguration Committee</a:t>
                      </a:r>
                    </a:p>
                  </a:txBody>
                  <a:tcPr/>
                </a:tc>
                <a:tc>
                  <a:txBody>
                    <a:bodyPr/>
                    <a:lstStyle/>
                    <a:p>
                      <a:pPr marL="285750" indent="-285750">
                        <a:buFont typeface="Arial" panose="020B0604020202020204" pitchFamily="34" charset="0"/>
                        <a:buChar char="•"/>
                      </a:pPr>
                      <a:r>
                        <a:rPr lang="en-US" sz="1300" dirty="0"/>
                        <a:t>Reutilizing the Leighton Elementary School as a possible 9</a:t>
                      </a:r>
                      <a:r>
                        <a:rPr lang="en-US" sz="1300" baseline="30000" dirty="0"/>
                        <a:t>th</a:t>
                      </a:r>
                      <a:r>
                        <a:rPr lang="en-US" sz="1300" dirty="0"/>
                        <a:t> grade annex</a:t>
                      </a:r>
                    </a:p>
                    <a:p>
                      <a:pPr marL="285750" indent="-285750">
                        <a:buFont typeface="Arial" panose="020B0604020202020204" pitchFamily="34" charset="0"/>
                        <a:buChar char="•"/>
                      </a:pPr>
                      <a:r>
                        <a:rPr lang="en-US" sz="1300" dirty="0"/>
                        <a:t>Elementary grade reconfiguration: centrally locating UPK, K-5, 6-8, and 9-12</a:t>
                      </a:r>
                    </a:p>
                    <a:p>
                      <a:pPr marL="285750" indent="-285750">
                        <a:buFont typeface="Arial" panose="020B0604020202020204" pitchFamily="34" charset="0"/>
                        <a:buChar char="•"/>
                      </a:pPr>
                      <a:r>
                        <a:rPr lang="en-US" sz="1300" dirty="0"/>
                        <a:t>Consider the closure of the Education Center at 120 East First Street in Oswego</a:t>
                      </a:r>
                    </a:p>
                  </a:txBody>
                  <a:tcPr/>
                </a:tc>
                <a:extLst>
                  <a:ext uri="{0D108BD9-81ED-4DB2-BD59-A6C34878D82A}">
                    <a16:rowId xmlns:a16="http://schemas.microsoft.com/office/drawing/2014/main" val="1239392424"/>
                  </a:ext>
                </a:extLst>
              </a:tr>
              <a:tr h="1254393">
                <a:tc>
                  <a:txBody>
                    <a:bodyPr/>
                    <a:lstStyle/>
                    <a:p>
                      <a:r>
                        <a:rPr lang="en-US" sz="1300" dirty="0"/>
                        <a:t>August 2009</a:t>
                      </a:r>
                    </a:p>
                  </a:txBody>
                  <a:tcPr/>
                </a:tc>
                <a:tc>
                  <a:txBody>
                    <a:bodyPr/>
                    <a:lstStyle/>
                    <a:p>
                      <a:r>
                        <a:rPr lang="en-US" sz="1300" dirty="0"/>
                        <a:t>OCSD Reconfiguration Committee</a:t>
                      </a:r>
                    </a:p>
                  </a:txBody>
                  <a:tcPr/>
                </a:tc>
                <a:tc>
                  <a:txBody>
                    <a:bodyPr/>
                    <a:lstStyle/>
                    <a:p>
                      <a:pPr marL="285750" indent="-285750">
                        <a:buFont typeface="Arial" panose="020B0604020202020204" pitchFamily="34" charset="0"/>
                        <a:buChar char="•"/>
                      </a:pPr>
                      <a:r>
                        <a:rPr lang="en-US" sz="1300" dirty="0"/>
                        <a:t>Reutilizing the Leighton Elementary School as a possible 9</a:t>
                      </a:r>
                      <a:r>
                        <a:rPr lang="en-US" sz="1300" baseline="30000" dirty="0"/>
                        <a:t>th</a:t>
                      </a:r>
                      <a:r>
                        <a:rPr lang="en-US" sz="1300" dirty="0"/>
                        <a:t> grade annex or UPK-3</a:t>
                      </a:r>
                    </a:p>
                    <a:p>
                      <a:pPr marL="285750" indent="-285750">
                        <a:buFont typeface="Arial" panose="020B0604020202020204" pitchFamily="34" charset="0"/>
                        <a:buChar char="•"/>
                      </a:pPr>
                      <a:r>
                        <a:rPr lang="en-US" sz="1300" dirty="0"/>
                        <a:t>House all UPK classes at Leighton Elementary School</a:t>
                      </a:r>
                    </a:p>
                    <a:p>
                      <a:pPr marL="285750" indent="-285750">
                        <a:buFont typeface="Arial" panose="020B0604020202020204" pitchFamily="34" charset="0"/>
                        <a:buChar char="•"/>
                      </a:pPr>
                      <a:r>
                        <a:rPr lang="en-US" sz="1300" dirty="0"/>
                        <a:t>CER &amp; MIN would function as grades 3-6 and KPS &amp; FPS as K-2</a:t>
                      </a:r>
                    </a:p>
                    <a:p>
                      <a:pPr marL="285750" indent="-285750">
                        <a:buFont typeface="Arial" panose="020B0604020202020204" pitchFamily="34" charset="0"/>
                        <a:buChar char="•"/>
                      </a:pPr>
                      <a:r>
                        <a:rPr lang="en-US" sz="1300" dirty="0"/>
                        <a:t>Sell the Education Center and move it all Education Center Offices and Services to Leighton Elementary School</a:t>
                      </a:r>
                    </a:p>
                    <a:p>
                      <a:pPr marL="285750" indent="-285750">
                        <a:buFont typeface="Arial" panose="020B0604020202020204" pitchFamily="34" charset="0"/>
                        <a:buChar char="•"/>
                      </a:pPr>
                      <a:r>
                        <a:rPr lang="en-US" sz="1300" dirty="0"/>
                        <a:t>Utilize a portion of Leighton for high school PE &amp; Athletics and/or alternative high school programs and art</a:t>
                      </a:r>
                    </a:p>
                  </a:txBody>
                  <a:tcPr/>
                </a:tc>
                <a:extLst>
                  <a:ext uri="{0D108BD9-81ED-4DB2-BD59-A6C34878D82A}">
                    <a16:rowId xmlns:a16="http://schemas.microsoft.com/office/drawing/2014/main" val="412986655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1149350" y="1511664"/>
            <a:ext cx="9893300" cy="52261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a:t>Facilities Efficiency Studies Review-Continue</a:t>
            </a:r>
            <a:endParaRPr sz="3600" dirty="0"/>
          </a:p>
        </p:txBody>
      </p:sp>
      <p:sp>
        <p:nvSpPr>
          <p:cNvPr id="90" name="Google Shape;90;p15"/>
          <p:cNvSpPr txBox="1">
            <a:spLocks noGrp="1"/>
          </p:cNvSpPr>
          <p:nvPr>
            <p:ph type="body" idx="1"/>
          </p:nvPr>
        </p:nvSpPr>
        <p:spPr>
          <a:xfrm>
            <a:off x="770562" y="2322171"/>
            <a:ext cx="10715945" cy="38115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dirty="0"/>
          </a:p>
        </p:txBody>
      </p:sp>
      <p:graphicFrame>
        <p:nvGraphicFramePr>
          <p:cNvPr id="2" name="Table 1">
            <a:extLst>
              <a:ext uri="{FF2B5EF4-FFF2-40B4-BE49-F238E27FC236}">
                <a16:creationId xmlns:a16="http://schemas.microsoft.com/office/drawing/2014/main" id="{F91242B3-CAC8-48D3-9C22-C05B86C853C4}"/>
              </a:ext>
            </a:extLst>
          </p:cNvPr>
          <p:cNvGraphicFramePr>
            <a:graphicFrameLocks noGrp="1"/>
          </p:cNvGraphicFramePr>
          <p:nvPr>
            <p:extLst>
              <p:ext uri="{D42A27DB-BD31-4B8C-83A1-F6EECF244321}">
                <p14:modId xmlns:p14="http://schemas.microsoft.com/office/powerpoint/2010/main" val="2273906051"/>
              </p:ext>
            </p:extLst>
          </p:nvPr>
        </p:nvGraphicFramePr>
        <p:xfrm>
          <a:off x="79512" y="2034282"/>
          <a:ext cx="11986590" cy="4909825"/>
        </p:xfrm>
        <a:graphic>
          <a:graphicData uri="http://schemas.openxmlformats.org/drawingml/2006/table">
            <a:tbl>
              <a:tblPr firstRow="1" bandRow="1">
                <a:tableStyleId>{5C22544A-7EE6-4342-B048-85BDC9FD1C3A}</a:tableStyleId>
              </a:tblPr>
              <a:tblGrid>
                <a:gridCol w="1186115">
                  <a:extLst>
                    <a:ext uri="{9D8B030D-6E8A-4147-A177-3AD203B41FA5}">
                      <a16:colId xmlns:a16="http://schemas.microsoft.com/office/drawing/2014/main" val="2290790227"/>
                    </a:ext>
                  </a:extLst>
                </a:gridCol>
                <a:gridCol w="2569095">
                  <a:extLst>
                    <a:ext uri="{9D8B030D-6E8A-4147-A177-3AD203B41FA5}">
                      <a16:colId xmlns:a16="http://schemas.microsoft.com/office/drawing/2014/main" val="4198958266"/>
                    </a:ext>
                  </a:extLst>
                </a:gridCol>
                <a:gridCol w="8231380">
                  <a:extLst>
                    <a:ext uri="{9D8B030D-6E8A-4147-A177-3AD203B41FA5}">
                      <a16:colId xmlns:a16="http://schemas.microsoft.com/office/drawing/2014/main" val="1875416889"/>
                    </a:ext>
                  </a:extLst>
                </a:gridCol>
              </a:tblGrid>
              <a:tr h="416209">
                <a:tc>
                  <a:txBody>
                    <a:bodyPr/>
                    <a:lstStyle/>
                    <a:p>
                      <a:pPr algn="ctr"/>
                      <a:r>
                        <a:rPr lang="en-US" sz="1300" dirty="0"/>
                        <a:t>Date</a:t>
                      </a:r>
                    </a:p>
                  </a:txBody>
                  <a:tcPr/>
                </a:tc>
                <a:tc>
                  <a:txBody>
                    <a:bodyPr/>
                    <a:lstStyle/>
                    <a:p>
                      <a:pPr algn="ctr"/>
                      <a:r>
                        <a:rPr lang="en-US" sz="1300" dirty="0"/>
                        <a:t>Study Conducted By</a:t>
                      </a:r>
                    </a:p>
                  </a:txBody>
                  <a:tcPr/>
                </a:tc>
                <a:tc>
                  <a:txBody>
                    <a:bodyPr/>
                    <a:lstStyle/>
                    <a:p>
                      <a:pPr algn="ctr"/>
                      <a:r>
                        <a:rPr lang="en-US" sz="1300" dirty="0"/>
                        <a:t>Findings</a:t>
                      </a:r>
                    </a:p>
                  </a:txBody>
                  <a:tcPr/>
                </a:tc>
                <a:extLst>
                  <a:ext uri="{0D108BD9-81ED-4DB2-BD59-A6C34878D82A}">
                    <a16:rowId xmlns:a16="http://schemas.microsoft.com/office/drawing/2014/main" val="2263756807"/>
                  </a:ext>
                </a:extLst>
              </a:tr>
              <a:tr h="1131621">
                <a:tc>
                  <a:txBody>
                    <a:bodyPr/>
                    <a:lstStyle/>
                    <a:p>
                      <a:pPr algn="ctr"/>
                      <a:r>
                        <a:rPr lang="en-US" sz="1300" dirty="0"/>
                        <a:t>March 2007</a:t>
                      </a:r>
                    </a:p>
                  </a:txBody>
                  <a:tcPr/>
                </a:tc>
                <a:tc>
                  <a:txBody>
                    <a:bodyPr/>
                    <a:lstStyle/>
                    <a:p>
                      <a:r>
                        <a:rPr lang="en-US" sz="1300" dirty="0"/>
                        <a:t>OCSD Reconfiguration Committee</a:t>
                      </a:r>
                    </a:p>
                  </a:txBody>
                  <a:tcPr/>
                </a:tc>
                <a:tc>
                  <a:txBody>
                    <a:bodyPr/>
                    <a:lstStyle/>
                    <a:p>
                      <a:pPr marL="285750" indent="-285750">
                        <a:buFont typeface="Arial" panose="020B0604020202020204" pitchFamily="34" charset="0"/>
                        <a:buChar char="•"/>
                      </a:pPr>
                      <a:r>
                        <a:rPr lang="en-US" sz="1300" dirty="0"/>
                        <a:t>Focus on balanced class sizes across elementary buildings</a:t>
                      </a:r>
                    </a:p>
                    <a:p>
                      <a:pPr marL="285750" indent="-285750">
                        <a:buFont typeface="Arial" panose="020B0604020202020204" pitchFamily="34" charset="0"/>
                        <a:buChar char="•"/>
                      </a:pPr>
                      <a:r>
                        <a:rPr lang="en-US" sz="1300" dirty="0"/>
                        <a:t>Grade reconfiguration</a:t>
                      </a:r>
                    </a:p>
                    <a:p>
                      <a:pPr marL="285750" indent="-285750">
                        <a:buFont typeface="Arial" panose="020B0604020202020204" pitchFamily="34" charset="0"/>
                        <a:buChar char="•"/>
                      </a:pPr>
                      <a:r>
                        <a:rPr lang="en-US" sz="1300" dirty="0"/>
                        <a:t>Focus on transient student population</a:t>
                      </a:r>
                    </a:p>
                    <a:p>
                      <a:pPr marL="285750" indent="-285750">
                        <a:buFont typeface="Arial" panose="020B0604020202020204" pitchFamily="34" charset="0"/>
                        <a:buChar char="•"/>
                      </a:pPr>
                      <a:r>
                        <a:rPr lang="en-US" sz="1300" dirty="0"/>
                        <a:t>Since there is clearly declining enrollment, it would be fiscally responsible to reduce the number of elementary schools (model 1 suggested closing the oldest schools KPS &amp; FPS)</a:t>
                      </a:r>
                    </a:p>
                  </a:txBody>
                  <a:tcPr/>
                </a:tc>
                <a:extLst>
                  <a:ext uri="{0D108BD9-81ED-4DB2-BD59-A6C34878D82A}">
                    <a16:rowId xmlns:a16="http://schemas.microsoft.com/office/drawing/2014/main" val="3162832340"/>
                  </a:ext>
                </a:extLst>
              </a:tr>
              <a:tr h="688482">
                <a:tc>
                  <a:txBody>
                    <a:bodyPr/>
                    <a:lstStyle/>
                    <a:p>
                      <a:pPr algn="ctr"/>
                      <a:r>
                        <a:rPr lang="en-US" sz="1300" dirty="0"/>
                        <a:t>November 2007</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dirty="0"/>
                        <a:t>OCSD Reconfiguration Committee &amp; Cathy Chamberlain</a:t>
                      </a:r>
                    </a:p>
                    <a:p>
                      <a:endParaRPr lang="en-US" sz="1300" dirty="0"/>
                    </a:p>
                  </a:txBody>
                  <a:tcPr/>
                </a:tc>
                <a:tc>
                  <a:txBody>
                    <a:bodyPr/>
                    <a:lstStyle/>
                    <a:p>
                      <a:pPr marL="285750" indent="-285750">
                        <a:buFont typeface="Arial" panose="020B0604020202020204" pitchFamily="34" charset="0"/>
                        <a:buChar char="•"/>
                      </a:pPr>
                      <a:r>
                        <a:rPr lang="en-US" sz="1300" dirty="0"/>
                        <a:t>Reconfiguration of grade levels:  UPK-4, 5-8, 9-12</a:t>
                      </a:r>
                    </a:p>
                    <a:p>
                      <a:pPr marL="285750" indent="-285750">
                        <a:buFont typeface="Arial" panose="020B0604020202020204" pitchFamily="34" charset="0"/>
                        <a:buChar char="•"/>
                      </a:pPr>
                      <a:r>
                        <a:rPr lang="en-US" sz="1300" dirty="0"/>
                        <a:t>Close Minetto Elementary School</a:t>
                      </a:r>
                    </a:p>
                    <a:p>
                      <a:pPr marL="285750" indent="-285750">
                        <a:buFont typeface="Arial" panose="020B0604020202020204" pitchFamily="34" charset="0"/>
                        <a:buChar char="•"/>
                      </a:pPr>
                      <a:endParaRPr lang="en-US" sz="1300" dirty="0"/>
                    </a:p>
                  </a:txBody>
                  <a:tcPr/>
                </a:tc>
                <a:extLst>
                  <a:ext uri="{0D108BD9-81ED-4DB2-BD59-A6C34878D82A}">
                    <a16:rowId xmlns:a16="http://schemas.microsoft.com/office/drawing/2014/main" val="262819288"/>
                  </a:ext>
                </a:extLst>
              </a:tr>
              <a:tr h="904402">
                <a:tc>
                  <a:txBody>
                    <a:bodyPr/>
                    <a:lstStyle/>
                    <a:p>
                      <a:pPr algn="ctr"/>
                      <a:r>
                        <a:rPr lang="en-US" sz="1300" dirty="0"/>
                        <a:t>April 2006</a:t>
                      </a:r>
                    </a:p>
                  </a:txBody>
                  <a:tcPr/>
                </a:tc>
                <a:tc>
                  <a:txBody>
                    <a:bodyPr/>
                    <a:lstStyle/>
                    <a:p>
                      <a:r>
                        <a:rPr lang="en-US" sz="1300" dirty="0"/>
                        <a:t>SUNY Oswego Issue Analysis-Grade Configuration Report</a:t>
                      </a:r>
                    </a:p>
                  </a:txBody>
                  <a:tcPr/>
                </a:tc>
                <a:tc>
                  <a:txBody>
                    <a:bodyPr/>
                    <a:lstStyle/>
                    <a:p>
                      <a:pPr marL="285750" indent="-285750">
                        <a:buFont typeface="Arial" panose="020B0604020202020204" pitchFamily="34" charset="0"/>
                        <a:buChar char="•"/>
                      </a:pPr>
                      <a:r>
                        <a:rPr lang="en-US" sz="1300" dirty="0"/>
                        <a:t>Reconfiguration of grade level study suggested that the District should strive to minimize the number of transitions</a:t>
                      </a:r>
                    </a:p>
                    <a:p>
                      <a:pPr marL="285750" indent="-285750">
                        <a:buFont typeface="Arial" panose="020B0604020202020204" pitchFamily="34" charset="0"/>
                        <a:buChar char="•"/>
                      </a:pPr>
                      <a:r>
                        <a:rPr lang="en-US" sz="1300" dirty="0"/>
                        <a:t>This study contained a parent survey that asked them to rank factors affecting students such as class size, teacher choice, tax levy, travel to school, and neighborhood schools</a:t>
                      </a:r>
                    </a:p>
                  </a:txBody>
                  <a:tcPr/>
                </a:tc>
                <a:extLst>
                  <a:ext uri="{0D108BD9-81ED-4DB2-BD59-A6C34878D82A}">
                    <a16:rowId xmlns:a16="http://schemas.microsoft.com/office/drawing/2014/main" val="4212448669"/>
                  </a:ext>
                </a:extLst>
              </a:tr>
              <a:tr h="688482">
                <a:tc>
                  <a:txBody>
                    <a:bodyPr/>
                    <a:lstStyle/>
                    <a:p>
                      <a:pPr algn="ctr"/>
                      <a:r>
                        <a:rPr lang="en-US" sz="1300" dirty="0"/>
                        <a:t>November 2006</a:t>
                      </a:r>
                    </a:p>
                  </a:txBody>
                  <a:tcPr/>
                </a:tc>
                <a:tc>
                  <a:txBody>
                    <a:bodyPr/>
                    <a:lstStyle/>
                    <a:p>
                      <a:r>
                        <a:rPr lang="en-US" sz="1300" dirty="0"/>
                        <a:t>Oswego County BOCES-Cathy Chamberlain</a:t>
                      </a:r>
                    </a:p>
                  </a:txBody>
                  <a:tcPr/>
                </a:tc>
                <a:tc>
                  <a:txBody>
                    <a:bodyPr/>
                    <a:lstStyle/>
                    <a:p>
                      <a:pPr marL="285750" indent="-285750">
                        <a:buFont typeface="Arial" panose="020B0604020202020204" pitchFamily="34" charset="0"/>
                        <a:buChar char="•"/>
                      </a:pPr>
                      <a:r>
                        <a:rPr lang="en-US" sz="1300" dirty="0"/>
                        <a:t>Decline in enrollment from 2001-2006 (5,010 to 4,605)</a:t>
                      </a:r>
                    </a:p>
                    <a:p>
                      <a:pPr marL="285750" indent="-285750">
                        <a:buFont typeface="Arial" panose="020B0604020202020204" pitchFamily="34" charset="0"/>
                        <a:buChar char="•"/>
                      </a:pPr>
                      <a:r>
                        <a:rPr lang="en-US" sz="1300" dirty="0"/>
                        <a:t>Decline in enrollment projects from 2006-2011 (4,605 to 3,955)</a:t>
                      </a:r>
                    </a:p>
                    <a:p>
                      <a:pPr marL="285750" indent="-285750">
                        <a:buFont typeface="Arial" panose="020B0604020202020204" pitchFamily="34" charset="0"/>
                        <a:buChar char="•"/>
                      </a:pPr>
                      <a:r>
                        <a:rPr lang="en-US" sz="1300" dirty="0"/>
                        <a:t>This study included an open-ended survey for teachers and the community</a:t>
                      </a:r>
                    </a:p>
                  </a:txBody>
                  <a:tcPr/>
                </a:tc>
                <a:extLst>
                  <a:ext uri="{0D108BD9-81ED-4DB2-BD59-A6C34878D82A}">
                    <a16:rowId xmlns:a16="http://schemas.microsoft.com/office/drawing/2014/main" val="1239392424"/>
                  </a:ext>
                </a:extLst>
              </a:tr>
              <a:tr h="885191">
                <a:tc>
                  <a:txBody>
                    <a:bodyPr/>
                    <a:lstStyle/>
                    <a:p>
                      <a:pPr algn="ctr"/>
                      <a:r>
                        <a:rPr lang="en-US" sz="1300" dirty="0"/>
                        <a:t>May 2005</a:t>
                      </a:r>
                    </a:p>
                  </a:txBody>
                  <a:tcPr/>
                </a:tc>
                <a:tc>
                  <a:txBody>
                    <a:bodyPr/>
                    <a:lstStyle/>
                    <a:p>
                      <a:r>
                        <a:rPr lang="en-US" sz="1300" dirty="0"/>
                        <a:t>Christa Construction, LLC.</a:t>
                      </a:r>
                    </a:p>
                  </a:txBody>
                  <a:tcPr/>
                </a:tc>
                <a:tc>
                  <a:txBody>
                    <a:bodyPr/>
                    <a:lstStyle/>
                    <a:p>
                      <a:pPr marL="285750" indent="-285750">
                        <a:buFont typeface="Arial" panose="020B0604020202020204" pitchFamily="34" charset="0"/>
                        <a:buChar char="•"/>
                      </a:pPr>
                      <a:r>
                        <a:rPr lang="en-US" sz="1300" dirty="0"/>
                        <a:t>Education Center relocation study-location, space (square foot), services, conference rooms, and operation cost were examined</a:t>
                      </a:r>
                    </a:p>
                    <a:p>
                      <a:pPr marL="285750" indent="-285750">
                        <a:buFont typeface="Arial" panose="020B0604020202020204" pitchFamily="34" charset="0"/>
                        <a:buChar char="•"/>
                      </a:pPr>
                      <a:r>
                        <a:rPr lang="en-US" sz="1300" dirty="0"/>
                        <a:t>Four scenarios were proposed: 1) relocate to FLS, 2) construct new facility, 3) relocate and lease the space and 4) stay in existing facility</a:t>
                      </a:r>
                    </a:p>
                  </a:txBody>
                  <a:tcPr/>
                </a:tc>
                <a:extLst>
                  <a:ext uri="{0D108BD9-81ED-4DB2-BD59-A6C34878D82A}">
                    <a16:rowId xmlns:a16="http://schemas.microsoft.com/office/drawing/2014/main" val="4129866556"/>
                  </a:ext>
                </a:extLst>
              </a:tr>
            </a:tbl>
          </a:graphicData>
        </a:graphic>
      </p:graphicFrame>
    </p:spTree>
    <p:extLst>
      <p:ext uri="{BB962C8B-B14F-4D97-AF65-F5344CB8AC3E}">
        <p14:creationId xmlns:p14="http://schemas.microsoft.com/office/powerpoint/2010/main" val="2374023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1149350" y="1571946"/>
            <a:ext cx="9893300" cy="6061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a:t>Facilities Efficiency Studies Review-Continue</a:t>
            </a:r>
            <a:endParaRPr sz="3600" dirty="0"/>
          </a:p>
        </p:txBody>
      </p:sp>
      <p:graphicFrame>
        <p:nvGraphicFramePr>
          <p:cNvPr id="2" name="Table 1">
            <a:extLst>
              <a:ext uri="{FF2B5EF4-FFF2-40B4-BE49-F238E27FC236}">
                <a16:creationId xmlns:a16="http://schemas.microsoft.com/office/drawing/2014/main" id="{F91242B3-CAC8-48D3-9C22-C05B86C853C4}"/>
              </a:ext>
            </a:extLst>
          </p:cNvPr>
          <p:cNvGraphicFramePr>
            <a:graphicFrameLocks noGrp="1"/>
          </p:cNvGraphicFramePr>
          <p:nvPr>
            <p:extLst>
              <p:ext uri="{D42A27DB-BD31-4B8C-83A1-F6EECF244321}">
                <p14:modId xmlns:p14="http://schemas.microsoft.com/office/powerpoint/2010/main" val="4117575101"/>
              </p:ext>
            </p:extLst>
          </p:nvPr>
        </p:nvGraphicFramePr>
        <p:xfrm>
          <a:off x="198783" y="2178121"/>
          <a:ext cx="11797747" cy="4663440"/>
        </p:xfrm>
        <a:graphic>
          <a:graphicData uri="http://schemas.openxmlformats.org/drawingml/2006/table">
            <a:tbl>
              <a:tblPr firstRow="1" bandRow="1">
                <a:tableStyleId>{5C22544A-7EE6-4342-B048-85BDC9FD1C3A}</a:tableStyleId>
              </a:tblPr>
              <a:tblGrid>
                <a:gridCol w="1469251">
                  <a:extLst>
                    <a:ext uri="{9D8B030D-6E8A-4147-A177-3AD203B41FA5}">
                      <a16:colId xmlns:a16="http://schemas.microsoft.com/office/drawing/2014/main" val="2290790227"/>
                    </a:ext>
                  </a:extLst>
                </a:gridCol>
                <a:gridCol w="2226798">
                  <a:extLst>
                    <a:ext uri="{9D8B030D-6E8A-4147-A177-3AD203B41FA5}">
                      <a16:colId xmlns:a16="http://schemas.microsoft.com/office/drawing/2014/main" val="4198958266"/>
                    </a:ext>
                  </a:extLst>
                </a:gridCol>
                <a:gridCol w="8101698">
                  <a:extLst>
                    <a:ext uri="{9D8B030D-6E8A-4147-A177-3AD203B41FA5}">
                      <a16:colId xmlns:a16="http://schemas.microsoft.com/office/drawing/2014/main" val="1875416889"/>
                    </a:ext>
                  </a:extLst>
                </a:gridCol>
              </a:tblGrid>
              <a:tr h="496945">
                <a:tc>
                  <a:txBody>
                    <a:bodyPr/>
                    <a:lstStyle/>
                    <a:p>
                      <a:pPr algn="l"/>
                      <a:r>
                        <a:rPr lang="en-US" sz="1800" dirty="0"/>
                        <a:t>Date</a:t>
                      </a:r>
                    </a:p>
                  </a:txBody>
                  <a:tcPr/>
                </a:tc>
                <a:tc>
                  <a:txBody>
                    <a:bodyPr/>
                    <a:lstStyle/>
                    <a:p>
                      <a:pPr algn="l"/>
                      <a:r>
                        <a:rPr lang="en-US" sz="1800" dirty="0"/>
                        <a:t>Study Conducted By</a:t>
                      </a:r>
                    </a:p>
                  </a:txBody>
                  <a:tcPr/>
                </a:tc>
                <a:tc>
                  <a:txBody>
                    <a:bodyPr/>
                    <a:lstStyle/>
                    <a:p>
                      <a:pPr algn="l"/>
                      <a:r>
                        <a:rPr lang="en-US" sz="1800" dirty="0"/>
                        <a:t>Findings</a:t>
                      </a:r>
                    </a:p>
                  </a:txBody>
                  <a:tcPr/>
                </a:tc>
                <a:extLst>
                  <a:ext uri="{0D108BD9-81ED-4DB2-BD59-A6C34878D82A}">
                    <a16:rowId xmlns:a16="http://schemas.microsoft.com/office/drawing/2014/main" val="2263756807"/>
                  </a:ext>
                </a:extLst>
              </a:tr>
              <a:tr h="1699871">
                <a:tc>
                  <a:txBody>
                    <a:bodyPr/>
                    <a:lstStyle/>
                    <a:p>
                      <a:pPr algn="l"/>
                      <a:r>
                        <a:rPr lang="en-US" sz="1800" dirty="0"/>
                        <a:t>November 2002</a:t>
                      </a:r>
                    </a:p>
                  </a:txBody>
                  <a:tcPr/>
                </a:tc>
                <a:tc>
                  <a:txBody>
                    <a:bodyPr/>
                    <a:lstStyle/>
                    <a:p>
                      <a:pPr algn="l"/>
                      <a:r>
                        <a:rPr lang="en-US" sz="1800" dirty="0"/>
                        <a:t>OCSD Reconfiguration Committee</a:t>
                      </a:r>
                    </a:p>
                  </a:txBody>
                  <a:tcPr/>
                </a:tc>
                <a:tc>
                  <a:txBody>
                    <a:bodyPr/>
                    <a:lstStyle/>
                    <a:p>
                      <a:pPr marL="285750" indent="-285750" algn="l">
                        <a:buFont typeface="Arial" panose="020B0604020202020204" pitchFamily="34" charset="0"/>
                        <a:buChar char="•"/>
                      </a:pPr>
                      <a:r>
                        <a:rPr lang="en-US" sz="1800" dirty="0"/>
                        <a:t>The study explored elementary grade level configuration</a:t>
                      </a:r>
                    </a:p>
                    <a:p>
                      <a:pPr marL="285750" indent="-285750" algn="l">
                        <a:buFont typeface="Arial" panose="020B0604020202020204" pitchFamily="34" charset="0"/>
                        <a:buChar char="•"/>
                      </a:pPr>
                      <a:r>
                        <a:rPr lang="en-US" sz="1800" dirty="0"/>
                        <a:t>Findings suggest that configuration does not breed success, instruction is key</a:t>
                      </a:r>
                    </a:p>
                    <a:p>
                      <a:pPr marL="285750" indent="-285750" algn="l">
                        <a:buFont typeface="Arial" panose="020B0604020202020204" pitchFamily="34" charset="0"/>
                        <a:buChar char="•"/>
                      </a:pPr>
                      <a:r>
                        <a:rPr lang="en-US" sz="1800" dirty="0"/>
                        <a:t>Review of the current research suggest that there is no elementary grade level configuration that is better than others</a:t>
                      </a:r>
                    </a:p>
                    <a:p>
                      <a:pPr marL="285750" indent="-285750" algn="l">
                        <a:buFont typeface="Arial" panose="020B0604020202020204" pitchFamily="34" charset="0"/>
                        <a:buChar char="•"/>
                      </a:pPr>
                      <a:r>
                        <a:rPr lang="en-US" sz="1800" dirty="0"/>
                        <a:t>Suggestion that future committees explore grade K-8 configuration</a:t>
                      </a:r>
                    </a:p>
                  </a:txBody>
                  <a:tcPr/>
                </a:tc>
                <a:extLst>
                  <a:ext uri="{0D108BD9-81ED-4DB2-BD59-A6C34878D82A}">
                    <a16:rowId xmlns:a16="http://schemas.microsoft.com/office/drawing/2014/main" val="3162832340"/>
                  </a:ext>
                </a:extLst>
              </a:tr>
              <a:tr h="2216157">
                <a:tc>
                  <a:txBody>
                    <a:bodyPr/>
                    <a:lstStyle/>
                    <a:p>
                      <a:pPr algn="l"/>
                      <a:r>
                        <a:rPr lang="en-US" sz="1800" dirty="0"/>
                        <a:t>February 1997</a:t>
                      </a:r>
                    </a:p>
                  </a:txBody>
                  <a:tcPr/>
                </a:tc>
                <a:tc>
                  <a:txBody>
                    <a:bodyPr/>
                    <a:lstStyle/>
                    <a:p>
                      <a:pPr algn="l"/>
                      <a:r>
                        <a:rPr lang="en-US" sz="1800" dirty="0"/>
                        <a:t>OCSD Redistricting Committee</a:t>
                      </a:r>
                    </a:p>
                  </a:txBody>
                  <a:tcPr/>
                </a:tc>
                <a:tc>
                  <a:txBody>
                    <a:bodyPr/>
                    <a:lstStyle/>
                    <a:p>
                      <a:pPr marL="285750" indent="-285750" algn="l">
                        <a:buFont typeface="Arial" panose="020B0604020202020204" pitchFamily="34" charset="0"/>
                        <a:buChar char="•"/>
                      </a:pPr>
                      <a:r>
                        <a:rPr lang="en-US" sz="1800" dirty="0"/>
                        <a:t>The redistricting committee explored literature, research, and case studies on trends in grade configurations and class sizes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800" dirty="0"/>
                        <a:t>Review of the current research suggest that there is no elementary grade level configuration that is better than others</a:t>
                      </a:r>
                    </a:p>
                    <a:p>
                      <a:pPr marL="285750" indent="-285750" algn="l">
                        <a:buFont typeface="Arial" panose="020B0604020202020204" pitchFamily="34" charset="0"/>
                        <a:buChar char="•"/>
                      </a:pPr>
                      <a:r>
                        <a:rPr lang="en-US" sz="1800" dirty="0"/>
                        <a:t>Having fewer students and grade sections can be difficult to justify and renders a school district vulnerable to criticism regarding the ability to provide quality instructional programs and student support services.</a:t>
                      </a:r>
                    </a:p>
                    <a:p>
                      <a:pPr marL="285750" indent="-285750" algn="l">
                        <a:buFont typeface="Arial" panose="020B0604020202020204" pitchFamily="34" charset="0"/>
                        <a:buChar char="•"/>
                      </a:pPr>
                      <a:endParaRPr lang="en-US" sz="1800" dirty="0"/>
                    </a:p>
                  </a:txBody>
                  <a:tcPr/>
                </a:tc>
                <a:extLst>
                  <a:ext uri="{0D108BD9-81ED-4DB2-BD59-A6C34878D82A}">
                    <a16:rowId xmlns:a16="http://schemas.microsoft.com/office/drawing/2014/main" val="262819288"/>
                  </a:ext>
                </a:extLst>
              </a:tr>
            </a:tbl>
          </a:graphicData>
        </a:graphic>
      </p:graphicFrame>
    </p:spTree>
    <p:extLst>
      <p:ext uri="{BB962C8B-B14F-4D97-AF65-F5344CB8AC3E}">
        <p14:creationId xmlns:p14="http://schemas.microsoft.com/office/powerpoint/2010/main" val="3221975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3683F-8346-4ED3-ACBC-6DA0E46E5B8E}"/>
              </a:ext>
            </a:extLst>
          </p:cNvPr>
          <p:cNvSpPr>
            <a:spLocks noGrp="1"/>
          </p:cNvSpPr>
          <p:nvPr>
            <p:ph type="title"/>
          </p:nvPr>
        </p:nvSpPr>
        <p:spPr/>
        <p:txBody>
          <a:bodyPr/>
          <a:lstStyle/>
          <a:p>
            <a:r>
              <a:rPr lang="en-US" dirty="0"/>
              <a:t>Congratulations…</a:t>
            </a:r>
          </a:p>
        </p:txBody>
      </p:sp>
      <p:sp>
        <p:nvSpPr>
          <p:cNvPr id="3" name="Content Placeholder 2">
            <a:extLst>
              <a:ext uri="{FF2B5EF4-FFF2-40B4-BE49-F238E27FC236}">
                <a16:creationId xmlns:a16="http://schemas.microsoft.com/office/drawing/2014/main" id="{0393A235-21F4-46F8-A64F-EBA30F2C8D66}"/>
              </a:ext>
            </a:extLst>
          </p:cNvPr>
          <p:cNvSpPr>
            <a:spLocks noGrp="1"/>
          </p:cNvSpPr>
          <p:nvPr>
            <p:ph idx="1"/>
          </p:nvPr>
        </p:nvSpPr>
        <p:spPr>
          <a:xfrm>
            <a:off x="710872" y="1570348"/>
            <a:ext cx="5257800" cy="5032375"/>
          </a:xfrm>
        </p:spPr>
        <p:txBody>
          <a:bodyPr/>
          <a:lstStyle/>
          <a:p>
            <a:pPr marL="285750" indent="-285750">
              <a:buFont typeface="Arial" panose="020B0604020202020204" pitchFamily="34" charset="0"/>
              <a:buChar char="•"/>
            </a:pPr>
            <a:r>
              <a:rPr lang="en-US" sz="2400" dirty="0"/>
              <a:t>Congrats – Marching Buccaneers</a:t>
            </a:r>
          </a:p>
          <a:p>
            <a:pPr marL="285750" indent="-285750">
              <a:buFont typeface="Arial" panose="020B0604020202020204" pitchFamily="34" charset="0"/>
              <a:buChar char="•"/>
            </a:pPr>
            <a:r>
              <a:rPr lang="en-US" sz="2400" dirty="0"/>
              <a:t>We held our 43</a:t>
            </a:r>
            <a:r>
              <a:rPr lang="en-US" sz="2400" baseline="30000" dirty="0"/>
              <a:t>rd</a:t>
            </a:r>
            <a:r>
              <a:rPr lang="en-US" sz="2400" dirty="0"/>
              <a:t> Pageant of Champions – Oct 1</a:t>
            </a:r>
          </a:p>
          <a:p>
            <a:pPr marL="285750" lvl="1" indent="-285750">
              <a:buFont typeface="Arial" panose="020B0604020202020204" pitchFamily="34" charset="0"/>
              <a:buChar char="•"/>
            </a:pPr>
            <a:r>
              <a:rPr lang="en-US" sz="2400" dirty="0"/>
              <a:t>9 school districts participated in this year’s pageant</a:t>
            </a:r>
          </a:p>
          <a:p>
            <a:pPr marL="285750" lvl="1" indent="-285750">
              <a:buFont typeface="Arial" panose="020B0604020202020204" pitchFamily="34" charset="0"/>
              <a:buChar char="•"/>
            </a:pPr>
            <a:r>
              <a:rPr lang="en-US" sz="2400" dirty="0"/>
              <a:t>Job Well Done!</a:t>
            </a:r>
          </a:p>
        </p:txBody>
      </p:sp>
      <p:pic>
        <p:nvPicPr>
          <p:cNvPr id="4" name="Picture 3">
            <a:extLst>
              <a:ext uri="{FF2B5EF4-FFF2-40B4-BE49-F238E27FC236}">
                <a16:creationId xmlns:a16="http://schemas.microsoft.com/office/drawing/2014/main" id="{62697214-7CEA-4FB1-A25A-4219D693B60E}"/>
              </a:ext>
            </a:extLst>
          </p:cNvPr>
          <p:cNvPicPr>
            <a:picLocks noChangeAspect="1"/>
          </p:cNvPicPr>
          <p:nvPr/>
        </p:nvPicPr>
        <p:blipFill>
          <a:blip r:embed="rId2"/>
          <a:stretch>
            <a:fillRect/>
          </a:stretch>
        </p:blipFill>
        <p:spPr>
          <a:xfrm>
            <a:off x="7419115" y="1570348"/>
            <a:ext cx="4062013" cy="2437208"/>
          </a:xfrm>
          <a:prstGeom prst="rect">
            <a:avLst/>
          </a:prstGeom>
        </p:spPr>
      </p:pic>
      <p:pic>
        <p:nvPicPr>
          <p:cNvPr id="5" name="Picture 4">
            <a:extLst>
              <a:ext uri="{FF2B5EF4-FFF2-40B4-BE49-F238E27FC236}">
                <a16:creationId xmlns:a16="http://schemas.microsoft.com/office/drawing/2014/main" id="{373D64F2-87EA-401E-8E85-F045A60880FC}"/>
              </a:ext>
            </a:extLst>
          </p:cNvPr>
          <p:cNvPicPr>
            <a:picLocks noChangeAspect="1"/>
          </p:cNvPicPr>
          <p:nvPr/>
        </p:nvPicPr>
        <p:blipFill>
          <a:blip r:embed="rId3"/>
          <a:stretch>
            <a:fillRect/>
          </a:stretch>
        </p:blipFill>
        <p:spPr>
          <a:xfrm>
            <a:off x="7419115" y="4297811"/>
            <a:ext cx="4062013" cy="2191714"/>
          </a:xfrm>
          <a:prstGeom prst="rect">
            <a:avLst/>
          </a:prstGeom>
        </p:spPr>
      </p:pic>
      <p:pic>
        <p:nvPicPr>
          <p:cNvPr id="6" name="Picture 5">
            <a:extLst>
              <a:ext uri="{FF2B5EF4-FFF2-40B4-BE49-F238E27FC236}">
                <a16:creationId xmlns:a16="http://schemas.microsoft.com/office/drawing/2014/main" id="{AF5E3E79-E6A8-4429-923B-A7170C86DCAB}"/>
              </a:ext>
            </a:extLst>
          </p:cNvPr>
          <p:cNvPicPr>
            <a:picLocks noChangeAspect="1"/>
          </p:cNvPicPr>
          <p:nvPr/>
        </p:nvPicPr>
        <p:blipFill>
          <a:blip r:embed="rId4"/>
          <a:stretch>
            <a:fillRect/>
          </a:stretch>
        </p:blipFill>
        <p:spPr>
          <a:xfrm>
            <a:off x="710872" y="4250117"/>
            <a:ext cx="1905000" cy="2400300"/>
          </a:xfrm>
          <a:prstGeom prst="rect">
            <a:avLst/>
          </a:prstGeom>
        </p:spPr>
      </p:pic>
      <p:pic>
        <p:nvPicPr>
          <p:cNvPr id="7" name="Picture 6">
            <a:extLst>
              <a:ext uri="{FF2B5EF4-FFF2-40B4-BE49-F238E27FC236}">
                <a16:creationId xmlns:a16="http://schemas.microsoft.com/office/drawing/2014/main" id="{CC0C0D21-C156-4A93-ABA0-D0BDEE583194}"/>
              </a:ext>
            </a:extLst>
          </p:cNvPr>
          <p:cNvPicPr>
            <a:picLocks noChangeAspect="1"/>
          </p:cNvPicPr>
          <p:nvPr/>
        </p:nvPicPr>
        <p:blipFill>
          <a:blip r:embed="rId4"/>
          <a:stretch>
            <a:fillRect/>
          </a:stretch>
        </p:blipFill>
        <p:spPr>
          <a:xfrm>
            <a:off x="2986487" y="4297811"/>
            <a:ext cx="1905000" cy="2400300"/>
          </a:xfrm>
          <a:prstGeom prst="rect">
            <a:avLst/>
          </a:prstGeom>
        </p:spPr>
      </p:pic>
      <p:pic>
        <p:nvPicPr>
          <p:cNvPr id="8" name="Picture 7">
            <a:extLst>
              <a:ext uri="{FF2B5EF4-FFF2-40B4-BE49-F238E27FC236}">
                <a16:creationId xmlns:a16="http://schemas.microsoft.com/office/drawing/2014/main" id="{6589E805-BFB0-4A39-A423-B8762C1305AE}"/>
              </a:ext>
            </a:extLst>
          </p:cNvPr>
          <p:cNvPicPr>
            <a:picLocks noChangeAspect="1"/>
          </p:cNvPicPr>
          <p:nvPr/>
        </p:nvPicPr>
        <p:blipFill>
          <a:blip r:embed="rId4"/>
          <a:stretch>
            <a:fillRect/>
          </a:stretch>
        </p:blipFill>
        <p:spPr>
          <a:xfrm>
            <a:off x="5143500" y="4297811"/>
            <a:ext cx="1905000" cy="2400300"/>
          </a:xfrm>
          <a:prstGeom prst="rect">
            <a:avLst/>
          </a:prstGeom>
        </p:spPr>
      </p:pic>
    </p:spTree>
    <p:extLst>
      <p:ext uri="{BB962C8B-B14F-4D97-AF65-F5344CB8AC3E}">
        <p14:creationId xmlns:p14="http://schemas.microsoft.com/office/powerpoint/2010/main" val="1279050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1149350" y="1571946"/>
            <a:ext cx="9893300" cy="6061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a:t>Facilities Efficiency Studies Summary</a:t>
            </a:r>
            <a:endParaRPr sz="3600" dirty="0"/>
          </a:p>
        </p:txBody>
      </p:sp>
      <p:sp>
        <p:nvSpPr>
          <p:cNvPr id="3" name="TextBox 2">
            <a:extLst>
              <a:ext uri="{FF2B5EF4-FFF2-40B4-BE49-F238E27FC236}">
                <a16:creationId xmlns:a16="http://schemas.microsoft.com/office/drawing/2014/main" id="{BA7CFBE5-5D6C-4A54-AAA9-4181DB0FF462}"/>
              </a:ext>
            </a:extLst>
          </p:cNvPr>
          <p:cNvSpPr txBox="1"/>
          <p:nvPr/>
        </p:nvSpPr>
        <p:spPr>
          <a:xfrm>
            <a:off x="532544" y="2321960"/>
            <a:ext cx="11126912" cy="4093428"/>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Note:  </a:t>
            </a:r>
            <a:r>
              <a:rPr lang="en-US" sz="2000" dirty="0">
                <a:latin typeface="Calibri" panose="020F0502020204030204" pitchFamily="34" charset="0"/>
                <a:cs typeface="Calibri" panose="020F0502020204030204" pitchFamily="34" charset="0"/>
              </a:rPr>
              <a:t>When facilities efficiency studies began the student enrollment was at 5,370 in 1996-97. Student enrollment has declined by 1856 students to 3,514 in September 2022-23.</a:t>
            </a:r>
          </a:p>
          <a:p>
            <a:endParaRPr lang="en-US" sz="2000" b="1" dirty="0">
              <a:latin typeface="Calibri" panose="020F0502020204030204" pitchFamily="34"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Themes of Studies:</a:t>
            </a:r>
          </a:p>
          <a:p>
            <a:endParaRPr lang="en-US" sz="2000" b="1" dirty="0">
              <a:latin typeface="Calibri" panose="020F0502020204030204" pitchFamily="34" charset="0"/>
              <a:cs typeface="Calibri" panose="020F0502020204030204" pitchFamily="34" charset="0"/>
            </a:endParaRPr>
          </a:p>
          <a:p>
            <a:pPr marL="342900" lvl="7"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Specific enrollment trends (decline)…4</a:t>
            </a:r>
          </a:p>
          <a:p>
            <a:pPr lvl="7"/>
            <a:endParaRPr lang="en-US" sz="2000" dirty="0">
              <a:latin typeface="Calibri" panose="020F0502020204030204" pitchFamily="34" charset="0"/>
              <a:cs typeface="Calibri" panose="020F0502020204030204" pitchFamily="34" charset="0"/>
            </a:endParaRPr>
          </a:p>
          <a:p>
            <a:pPr lvl="2"/>
            <a:r>
              <a:rPr lang="en-US" sz="2000" dirty="0">
                <a:latin typeface="Calibri" panose="020F0502020204030204" pitchFamily="34" charset="0"/>
                <a:cs typeface="Calibri" panose="020F0502020204030204" pitchFamily="34" charset="0"/>
              </a:rPr>
              <a:t>The following studies were generated based on declines in enrollment:</a:t>
            </a:r>
          </a:p>
          <a:p>
            <a:pPr lvl="8"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Grade reconfiguration…9</a:t>
            </a:r>
          </a:p>
          <a:p>
            <a:pPr lvl="7"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Building boundary adjustments…1</a:t>
            </a:r>
          </a:p>
          <a:p>
            <a:pPr lvl="7"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Reutilizing Leighton/closing an elementary building…4</a:t>
            </a:r>
          </a:p>
          <a:p>
            <a:pPr lvl="8"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Education Center Closure…4</a:t>
            </a:r>
          </a:p>
          <a:p>
            <a:pPr lvl="7"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Surveys to community…2 </a:t>
            </a:r>
            <a:r>
              <a:rPr lang="en-US" sz="1600" dirty="0">
                <a:latin typeface="Calibri" panose="020F0502020204030204" pitchFamily="34" charset="0"/>
                <a:cs typeface="Calibri" panose="020F0502020204030204" pitchFamily="34" charset="0"/>
              </a:rPr>
              <a:t>(what parents and teachers value in education)</a:t>
            </a:r>
            <a:endParaRPr lang="en-US" sz="2000" b="1" dirty="0"/>
          </a:p>
        </p:txBody>
      </p:sp>
    </p:spTree>
    <p:extLst>
      <p:ext uri="{BB962C8B-B14F-4D97-AF65-F5344CB8AC3E}">
        <p14:creationId xmlns:p14="http://schemas.microsoft.com/office/powerpoint/2010/main" val="2559725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3"/>
          <p:cNvSpPr txBox="1">
            <a:spLocks noGrp="1"/>
          </p:cNvSpPr>
          <p:nvPr>
            <p:ph type="ctrTitle"/>
          </p:nvPr>
        </p:nvSpPr>
        <p:spPr>
          <a:xfrm>
            <a:off x="136450" y="1638300"/>
            <a:ext cx="11919098" cy="622300"/>
          </a:xfrm>
          <a:prstGeom prst="rect">
            <a:avLst/>
          </a:prstGeom>
          <a:noFill/>
          <a:ln>
            <a:noFill/>
          </a:ln>
        </p:spPr>
        <p:txBody>
          <a:bodyPr spcFirstLastPara="1" wrap="square" lIns="91425" tIns="45700" rIns="91425" bIns="45700" anchor="t" anchorCtr="0">
            <a:normAutofit fontScale="90000"/>
          </a:bodyPr>
          <a:lstStyle/>
          <a:p>
            <a:pPr marL="0" marR="0" lvl="0" indent="0" algn="ctr" rtl="0">
              <a:lnSpc>
                <a:spcPct val="90000"/>
              </a:lnSpc>
              <a:spcBef>
                <a:spcPts val="0"/>
              </a:spcBef>
              <a:spcAft>
                <a:spcPts val="0"/>
              </a:spcAft>
              <a:buClr>
                <a:schemeClr val="dk1"/>
              </a:buClr>
              <a:buSzPct val="100000"/>
              <a:buFont typeface="Calibri"/>
              <a:buNone/>
            </a:pPr>
            <a:r>
              <a:rPr lang="en-US" sz="4400" dirty="0">
                <a:solidFill>
                  <a:schemeClr val="dk1"/>
                </a:solidFill>
                <a:latin typeface="Calibri"/>
                <a:ea typeface="Calibri"/>
                <a:cs typeface="Calibri"/>
                <a:sym typeface="Calibri"/>
              </a:rPr>
              <a:t>September 2022 Enrollment</a:t>
            </a:r>
            <a:endParaRPr sz="4400" b="0" i="0" u="none" strike="noStrike" cap="none" dirty="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75DCAEC3-7445-4F5A-91A1-5F3A72641007}"/>
              </a:ext>
            </a:extLst>
          </p:cNvPr>
          <p:cNvPicPr>
            <a:picLocks noChangeAspect="1"/>
          </p:cNvPicPr>
          <p:nvPr/>
        </p:nvPicPr>
        <p:blipFill>
          <a:blip r:embed="rId3"/>
          <a:stretch>
            <a:fillRect/>
          </a:stretch>
        </p:blipFill>
        <p:spPr>
          <a:xfrm>
            <a:off x="863599" y="2260600"/>
            <a:ext cx="10325101" cy="3257229"/>
          </a:xfrm>
          <a:prstGeom prst="rect">
            <a:avLst/>
          </a:prstGeom>
        </p:spPr>
      </p:pic>
      <p:sp>
        <p:nvSpPr>
          <p:cNvPr id="6" name="TextBox 5">
            <a:extLst>
              <a:ext uri="{FF2B5EF4-FFF2-40B4-BE49-F238E27FC236}">
                <a16:creationId xmlns:a16="http://schemas.microsoft.com/office/drawing/2014/main" id="{C24D739B-8E52-4820-AA05-C02226E38224}"/>
              </a:ext>
            </a:extLst>
          </p:cNvPr>
          <p:cNvSpPr txBox="1"/>
          <p:nvPr/>
        </p:nvSpPr>
        <p:spPr>
          <a:xfrm>
            <a:off x="863599" y="5770797"/>
            <a:ext cx="3238500" cy="954107"/>
          </a:xfrm>
          <a:prstGeom prst="rect">
            <a:avLst/>
          </a:prstGeom>
          <a:noFill/>
        </p:spPr>
        <p:txBody>
          <a:bodyPr wrap="square" rtlCol="0">
            <a:spAutoFit/>
          </a:bodyPr>
          <a:lstStyle/>
          <a:p>
            <a:r>
              <a:rPr lang="en-US" b="1" dirty="0"/>
              <a:t>Homeschooled Students….200</a:t>
            </a:r>
          </a:p>
          <a:p>
            <a:r>
              <a:rPr lang="en-US" b="1" dirty="0"/>
              <a:t>Non-Public School Students…157</a:t>
            </a:r>
          </a:p>
          <a:p>
            <a:r>
              <a:rPr lang="en-US" b="1" dirty="0"/>
              <a:t>Out of District Students…..60</a:t>
            </a:r>
          </a:p>
          <a:p>
            <a:r>
              <a:rPr lang="en-US" b="1" dirty="0"/>
              <a:t>Pre-School Students (CPSE)…53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3"/>
          <p:cNvSpPr txBox="1">
            <a:spLocks noGrp="1"/>
          </p:cNvSpPr>
          <p:nvPr>
            <p:ph type="ctrTitle"/>
          </p:nvPr>
        </p:nvSpPr>
        <p:spPr>
          <a:xfrm>
            <a:off x="1043365" y="1638300"/>
            <a:ext cx="10176016" cy="622300"/>
          </a:xfrm>
          <a:prstGeom prst="rect">
            <a:avLst/>
          </a:prstGeom>
          <a:noFill/>
          <a:ln>
            <a:noFill/>
          </a:ln>
        </p:spPr>
        <p:txBody>
          <a:bodyPr spcFirstLastPara="1" wrap="square" lIns="91425" tIns="45700" rIns="91425" bIns="45700" anchor="t" anchorCtr="0">
            <a:normAutofit fontScale="90000"/>
          </a:bodyPr>
          <a:lstStyle/>
          <a:p>
            <a:pPr marL="0" marR="0" lvl="0" indent="0" algn="ctr" rtl="0">
              <a:lnSpc>
                <a:spcPct val="90000"/>
              </a:lnSpc>
              <a:spcBef>
                <a:spcPts val="0"/>
              </a:spcBef>
              <a:spcAft>
                <a:spcPts val="0"/>
              </a:spcAft>
              <a:buClr>
                <a:schemeClr val="dk1"/>
              </a:buClr>
              <a:buSzPct val="100000"/>
              <a:buFont typeface="Calibri"/>
              <a:buNone/>
            </a:pPr>
            <a:r>
              <a:rPr lang="en-US" sz="3600" dirty="0">
                <a:solidFill>
                  <a:schemeClr val="dk1"/>
                </a:solidFill>
                <a:latin typeface="Calibri"/>
                <a:ea typeface="Calibri"/>
                <a:cs typeface="Calibri"/>
                <a:sym typeface="Calibri"/>
              </a:rPr>
              <a:t>September 2022 Elementary Class Sections &amp; Class Size</a:t>
            </a:r>
            <a:endParaRPr sz="3600" b="0" i="0" u="none" strike="noStrike" cap="none" dirty="0">
              <a:solidFill>
                <a:schemeClr val="dk1"/>
              </a:solidFill>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id="{EB7561E9-AD0C-44BF-80CF-F4DA8E2193D9}"/>
              </a:ext>
            </a:extLst>
          </p:cNvPr>
          <p:cNvGraphicFramePr>
            <a:graphicFrameLocks noGrp="1"/>
          </p:cNvGraphicFramePr>
          <p:nvPr>
            <p:extLst/>
          </p:nvPr>
        </p:nvGraphicFramePr>
        <p:xfrm>
          <a:off x="544530" y="2260600"/>
          <a:ext cx="11012182" cy="3845560"/>
        </p:xfrm>
        <a:graphic>
          <a:graphicData uri="http://schemas.openxmlformats.org/drawingml/2006/table">
            <a:tbl>
              <a:tblPr firstRow="1" bandRow="1">
                <a:tableStyleId>{5C22544A-7EE6-4342-B048-85BDC9FD1C3A}</a:tableStyleId>
              </a:tblPr>
              <a:tblGrid>
                <a:gridCol w="1099335">
                  <a:extLst>
                    <a:ext uri="{9D8B030D-6E8A-4147-A177-3AD203B41FA5}">
                      <a16:colId xmlns:a16="http://schemas.microsoft.com/office/drawing/2014/main" val="3334690166"/>
                    </a:ext>
                  </a:extLst>
                </a:gridCol>
                <a:gridCol w="1138517">
                  <a:extLst>
                    <a:ext uri="{9D8B030D-6E8A-4147-A177-3AD203B41FA5}">
                      <a16:colId xmlns:a16="http://schemas.microsoft.com/office/drawing/2014/main" val="2965062031"/>
                    </a:ext>
                  </a:extLst>
                </a:gridCol>
                <a:gridCol w="1373373">
                  <a:extLst>
                    <a:ext uri="{9D8B030D-6E8A-4147-A177-3AD203B41FA5}">
                      <a16:colId xmlns:a16="http://schemas.microsoft.com/office/drawing/2014/main" val="644742281"/>
                    </a:ext>
                  </a:extLst>
                </a:gridCol>
                <a:gridCol w="1351575">
                  <a:extLst>
                    <a:ext uri="{9D8B030D-6E8A-4147-A177-3AD203B41FA5}">
                      <a16:colId xmlns:a16="http://schemas.microsoft.com/office/drawing/2014/main" val="612421544"/>
                    </a:ext>
                  </a:extLst>
                </a:gridCol>
                <a:gridCol w="1253476">
                  <a:extLst>
                    <a:ext uri="{9D8B030D-6E8A-4147-A177-3AD203B41FA5}">
                      <a16:colId xmlns:a16="http://schemas.microsoft.com/office/drawing/2014/main" val="1184342472"/>
                    </a:ext>
                  </a:extLst>
                </a:gridCol>
                <a:gridCol w="1264376">
                  <a:extLst>
                    <a:ext uri="{9D8B030D-6E8A-4147-A177-3AD203B41FA5}">
                      <a16:colId xmlns:a16="http://schemas.microsoft.com/office/drawing/2014/main" val="1914855830"/>
                    </a:ext>
                  </a:extLst>
                </a:gridCol>
                <a:gridCol w="1177178">
                  <a:extLst>
                    <a:ext uri="{9D8B030D-6E8A-4147-A177-3AD203B41FA5}">
                      <a16:colId xmlns:a16="http://schemas.microsoft.com/office/drawing/2014/main" val="1028782040"/>
                    </a:ext>
                  </a:extLst>
                </a:gridCol>
                <a:gridCol w="1242577">
                  <a:extLst>
                    <a:ext uri="{9D8B030D-6E8A-4147-A177-3AD203B41FA5}">
                      <a16:colId xmlns:a16="http://schemas.microsoft.com/office/drawing/2014/main" val="2273971310"/>
                    </a:ext>
                  </a:extLst>
                </a:gridCol>
                <a:gridCol w="1111775">
                  <a:extLst>
                    <a:ext uri="{9D8B030D-6E8A-4147-A177-3AD203B41FA5}">
                      <a16:colId xmlns:a16="http://schemas.microsoft.com/office/drawing/2014/main" val="2348765203"/>
                    </a:ext>
                  </a:extLst>
                </a:gridCol>
              </a:tblGrid>
              <a:tr h="370840">
                <a:tc>
                  <a:txBody>
                    <a:bodyPr/>
                    <a:lstStyle/>
                    <a:p>
                      <a:pPr algn="ctr"/>
                      <a:r>
                        <a:rPr lang="en-US" sz="1200" dirty="0"/>
                        <a:t>Building</a:t>
                      </a:r>
                    </a:p>
                  </a:txBody>
                  <a:tcPr/>
                </a:tc>
                <a:tc>
                  <a:txBody>
                    <a:bodyPr/>
                    <a:lstStyle/>
                    <a:p>
                      <a:pPr algn="ctr"/>
                      <a:r>
                        <a:rPr lang="en-US" sz="1200" b="1" dirty="0"/>
                        <a:t>K</a:t>
                      </a:r>
                    </a:p>
                  </a:txBody>
                  <a:tcPr/>
                </a:tc>
                <a:tc>
                  <a:txBody>
                    <a:bodyPr/>
                    <a:lstStyle/>
                    <a:p>
                      <a:pPr algn="ctr"/>
                      <a:r>
                        <a:rPr lang="en-US" sz="1200" b="1" dirty="0"/>
                        <a:t>1</a:t>
                      </a:r>
                    </a:p>
                  </a:txBody>
                  <a:tcPr/>
                </a:tc>
                <a:tc>
                  <a:txBody>
                    <a:bodyPr/>
                    <a:lstStyle/>
                    <a:p>
                      <a:pPr algn="ctr"/>
                      <a:r>
                        <a:rPr lang="en-US" sz="1200" b="1" dirty="0"/>
                        <a:t>2</a:t>
                      </a:r>
                    </a:p>
                  </a:txBody>
                  <a:tcPr/>
                </a:tc>
                <a:tc>
                  <a:txBody>
                    <a:bodyPr/>
                    <a:lstStyle/>
                    <a:p>
                      <a:pPr algn="ctr"/>
                      <a:r>
                        <a:rPr lang="en-US" sz="1200" b="1" dirty="0"/>
                        <a:t>3</a:t>
                      </a:r>
                    </a:p>
                  </a:txBody>
                  <a:tcPr/>
                </a:tc>
                <a:tc>
                  <a:txBody>
                    <a:bodyPr/>
                    <a:lstStyle/>
                    <a:p>
                      <a:pPr algn="ctr"/>
                      <a:r>
                        <a:rPr lang="en-US" sz="1200" b="1" dirty="0"/>
                        <a:t>4</a:t>
                      </a:r>
                    </a:p>
                  </a:txBody>
                  <a:tcPr/>
                </a:tc>
                <a:tc>
                  <a:txBody>
                    <a:bodyPr/>
                    <a:lstStyle/>
                    <a:p>
                      <a:pPr algn="ctr"/>
                      <a:r>
                        <a:rPr lang="en-US" sz="1200" b="1" dirty="0"/>
                        <a:t>5</a:t>
                      </a:r>
                    </a:p>
                  </a:txBody>
                  <a:tcPr/>
                </a:tc>
                <a:tc>
                  <a:txBody>
                    <a:bodyPr/>
                    <a:lstStyle/>
                    <a:p>
                      <a:pPr algn="ctr"/>
                      <a:r>
                        <a:rPr lang="en-US" sz="1200" b="1" dirty="0"/>
                        <a:t>6</a:t>
                      </a:r>
                    </a:p>
                  </a:txBody>
                  <a:tcPr/>
                </a:tc>
                <a:tc>
                  <a:txBody>
                    <a:bodyPr/>
                    <a:lstStyle/>
                    <a:p>
                      <a:pPr algn="ctr"/>
                      <a:r>
                        <a:rPr lang="en-US" sz="1200" b="1" dirty="0"/>
                        <a:t>Total</a:t>
                      </a:r>
                    </a:p>
                  </a:txBody>
                  <a:tcPr/>
                </a:tc>
                <a:extLst>
                  <a:ext uri="{0D108BD9-81ED-4DB2-BD59-A6C34878D82A}">
                    <a16:rowId xmlns:a16="http://schemas.microsoft.com/office/drawing/2014/main" val="923235394"/>
                  </a:ext>
                </a:extLst>
              </a:tr>
              <a:tr h="240568">
                <a:tc>
                  <a:txBody>
                    <a:bodyPr/>
                    <a:lstStyle/>
                    <a:p>
                      <a:pPr algn="ctr"/>
                      <a:r>
                        <a:rPr lang="en-US" sz="1200" b="1" dirty="0"/>
                        <a:t>CER</a:t>
                      </a:r>
                    </a:p>
                  </a:txBody>
                  <a:tcPr/>
                </a:tc>
                <a:tc>
                  <a:txBody>
                    <a:bodyPr/>
                    <a:lstStyle/>
                    <a:p>
                      <a:pPr algn="ctr"/>
                      <a:r>
                        <a:rPr lang="en-US" sz="1200" dirty="0"/>
                        <a:t>3 Sections</a:t>
                      </a:r>
                    </a:p>
                    <a:p>
                      <a:pPr algn="ctr"/>
                      <a:r>
                        <a:rPr lang="en-US" sz="1200" dirty="0"/>
                        <a:t>15, 15, 15</a:t>
                      </a:r>
                    </a:p>
                    <a:p>
                      <a:pPr algn="ctr"/>
                      <a:endParaRPr lang="en-US" sz="1200" dirty="0"/>
                    </a:p>
                  </a:txBody>
                  <a:tcPr/>
                </a:tc>
                <a:tc>
                  <a:txBody>
                    <a:bodyPr/>
                    <a:lstStyle/>
                    <a:p>
                      <a:pPr algn="ctr"/>
                      <a:r>
                        <a:rPr lang="en-US" sz="1200" dirty="0"/>
                        <a:t>3 Section</a:t>
                      </a:r>
                    </a:p>
                    <a:p>
                      <a:pPr algn="ctr"/>
                      <a:r>
                        <a:rPr lang="en-US" sz="1200" dirty="0"/>
                        <a:t>22, 22, 22</a:t>
                      </a:r>
                    </a:p>
                  </a:txBody>
                  <a:tcPr/>
                </a:tc>
                <a:tc>
                  <a:txBody>
                    <a:bodyPr/>
                    <a:lstStyle/>
                    <a:p>
                      <a:pPr algn="ctr"/>
                      <a:r>
                        <a:rPr lang="en-US" sz="1200" dirty="0"/>
                        <a:t>3 Sections</a:t>
                      </a:r>
                    </a:p>
                    <a:p>
                      <a:pPr algn="ctr"/>
                      <a:r>
                        <a:rPr lang="en-US" sz="1200" dirty="0"/>
                        <a:t>16, 16, 16</a:t>
                      </a:r>
                    </a:p>
                  </a:txBody>
                  <a:tcPr/>
                </a:tc>
                <a:tc>
                  <a:txBody>
                    <a:bodyPr/>
                    <a:lstStyle/>
                    <a:p>
                      <a:pPr algn="ctr"/>
                      <a:r>
                        <a:rPr lang="en-US" sz="1200" dirty="0"/>
                        <a:t>3 Sections</a:t>
                      </a:r>
                    </a:p>
                    <a:p>
                      <a:pPr algn="ctr"/>
                      <a:r>
                        <a:rPr lang="en-US" sz="1200" dirty="0"/>
                        <a:t>15, 17,14</a:t>
                      </a:r>
                    </a:p>
                  </a:txBody>
                  <a:tcPr/>
                </a:tc>
                <a:tc>
                  <a:txBody>
                    <a:bodyPr/>
                    <a:lstStyle/>
                    <a:p>
                      <a:pPr algn="ctr"/>
                      <a:r>
                        <a:rPr lang="en-US" sz="1200" dirty="0"/>
                        <a:t>3 Sections</a:t>
                      </a:r>
                    </a:p>
                    <a:p>
                      <a:pPr algn="ctr"/>
                      <a:r>
                        <a:rPr lang="en-US" sz="1200" dirty="0"/>
                        <a:t>18, 19, 18</a:t>
                      </a:r>
                    </a:p>
                  </a:txBody>
                  <a:tcPr/>
                </a:tc>
                <a:tc>
                  <a:txBody>
                    <a:bodyPr/>
                    <a:lstStyle/>
                    <a:p>
                      <a:pPr algn="ctr"/>
                      <a:r>
                        <a:rPr lang="en-US" sz="1200" dirty="0"/>
                        <a:t>3 Sections</a:t>
                      </a:r>
                    </a:p>
                    <a:p>
                      <a:pPr algn="ctr"/>
                      <a:r>
                        <a:rPr lang="en-US" sz="1200" dirty="0"/>
                        <a:t>18, 17, 20</a:t>
                      </a:r>
                    </a:p>
                  </a:txBody>
                  <a:tcPr/>
                </a:tc>
                <a:tc>
                  <a:txBody>
                    <a:bodyPr/>
                    <a:lstStyle/>
                    <a:p>
                      <a:pPr algn="ctr"/>
                      <a:r>
                        <a:rPr lang="en-US" sz="1200" dirty="0"/>
                        <a:t>3 Sections</a:t>
                      </a:r>
                    </a:p>
                    <a:p>
                      <a:pPr algn="ctr"/>
                      <a:r>
                        <a:rPr lang="en-US" sz="1200" dirty="0"/>
                        <a:t>21, 21, 18</a:t>
                      </a:r>
                    </a:p>
                  </a:txBody>
                  <a:tcPr/>
                </a:tc>
                <a:tc>
                  <a:txBody>
                    <a:bodyPr/>
                    <a:lstStyle/>
                    <a:p>
                      <a:pPr algn="ctr"/>
                      <a:r>
                        <a:rPr lang="en-US" sz="1200" b="1" dirty="0"/>
                        <a:t>Sections=21</a:t>
                      </a:r>
                    </a:p>
                    <a:p>
                      <a:pPr algn="ctr"/>
                      <a:r>
                        <a:rPr lang="en-US" sz="1200" b="1" dirty="0"/>
                        <a:t>Median=17</a:t>
                      </a:r>
                    </a:p>
                  </a:txBody>
                  <a:tcPr/>
                </a:tc>
                <a:extLst>
                  <a:ext uri="{0D108BD9-81ED-4DB2-BD59-A6C34878D82A}">
                    <a16:rowId xmlns:a16="http://schemas.microsoft.com/office/drawing/2014/main" val="3222434950"/>
                  </a:ext>
                </a:extLst>
              </a:tr>
              <a:tr h="370840">
                <a:tc>
                  <a:txBody>
                    <a:bodyPr/>
                    <a:lstStyle/>
                    <a:p>
                      <a:pPr algn="ctr"/>
                      <a:r>
                        <a:rPr lang="en-US" sz="1200" b="1" dirty="0"/>
                        <a:t>FPS</a:t>
                      </a:r>
                    </a:p>
                  </a:txBody>
                  <a:tcPr/>
                </a:tc>
                <a:tc>
                  <a:txBody>
                    <a:bodyPr/>
                    <a:lstStyle/>
                    <a:p>
                      <a:pPr algn="ctr"/>
                      <a:r>
                        <a:rPr lang="en-US" sz="1200" dirty="0"/>
                        <a:t>3 Sections</a:t>
                      </a:r>
                    </a:p>
                    <a:p>
                      <a:pPr algn="ctr"/>
                      <a:r>
                        <a:rPr lang="en-US" sz="1200" dirty="0"/>
                        <a:t>16, 17, 13</a:t>
                      </a:r>
                    </a:p>
                  </a:txBody>
                  <a:tcPr/>
                </a:tc>
                <a:tc>
                  <a:txBody>
                    <a:bodyPr/>
                    <a:lstStyle/>
                    <a:p>
                      <a:pPr algn="ctr"/>
                      <a:r>
                        <a:rPr lang="en-US" sz="1200" dirty="0"/>
                        <a:t>4 Sections</a:t>
                      </a:r>
                    </a:p>
                    <a:p>
                      <a:pPr algn="ctr"/>
                      <a:r>
                        <a:rPr lang="en-US" sz="1200" dirty="0"/>
                        <a:t>16, 17, 16, 16</a:t>
                      </a:r>
                    </a:p>
                  </a:txBody>
                  <a:tcPr/>
                </a:tc>
                <a:tc>
                  <a:txBody>
                    <a:bodyPr/>
                    <a:lstStyle/>
                    <a:p>
                      <a:pPr algn="ctr"/>
                      <a:r>
                        <a:rPr lang="en-US" sz="1200" dirty="0"/>
                        <a:t>3 Sections</a:t>
                      </a:r>
                    </a:p>
                    <a:p>
                      <a:pPr algn="ctr"/>
                      <a:r>
                        <a:rPr lang="en-US" sz="1200" dirty="0"/>
                        <a:t>20, 20, 17</a:t>
                      </a:r>
                    </a:p>
                  </a:txBody>
                  <a:tcPr/>
                </a:tc>
                <a:tc>
                  <a:txBody>
                    <a:bodyPr/>
                    <a:lstStyle/>
                    <a:p>
                      <a:pPr algn="ctr"/>
                      <a:r>
                        <a:rPr lang="en-US" sz="1200" dirty="0"/>
                        <a:t>3 Sections</a:t>
                      </a:r>
                    </a:p>
                    <a:p>
                      <a:pPr algn="ctr"/>
                      <a:r>
                        <a:rPr lang="en-US" sz="1200" dirty="0"/>
                        <a:t>18, 18, 16</a:t>
                      </a:r>
                    </a:p>
                  </a:txBody>
                  <a:tcPr/>
                </a:tc>
                <a:tc>
                  <a:txBody>
                    <a:bodyPr/>
                    <a:lstStyle/>
                    <a:p>
                      <a:pPr algn="ctr"/>
                      <a:r>
                        <a:rPr lang="en-US" sz="1200" dirty="0"/>
                        <a:t>3 Sections</a:t>
                      </a:r>
                    </a:p>
                    <a:p>
                      <a:pPr algn="ctr"/>
                      <a:r>
                        <a:rPr lang="en-US" sz="1200" dirty="0"/>
                        <a:t>18, 14, 15</a:t>
                      </a:r>
                    </a:p>
                  </a:txBody>
                  <a:tcPr/>
                </a:tc>
                <a:tc>
                  <a:txBody>
                    <a:bodyPr/>
                    <a:lstStyle/>
                    <a:p>
                      <a:pPr algn="ctr"/>
                      <a:r>
                        <a:rPr lang="en-US" sz="1200" dirty="0"/>
                        <a:t>3 Sections</a:t>
                      </a:r>
                    </a:p>
                    <a:p>
                      <a:pPr algn="ctr"/>
                      <a:r>
                        <a:rPr lang="en-US" sz="1200" dirty="0"/>
                        <a:t>16, 17, 17</a:t>
                      </a:r>
                    </a:p>
                  </a:txBody>
                  <a:tcPr/>
                </a:tc>
                <a:tc>
                  <a:txBody>
                    <a:bodyPr/>
                    <a:lstStyle/>
                    <a:p>
                      <a:pPr algn="ctr"/>
                      <a:r>
                        <a:rPr lang="en-US" sz="1200" dirty="0"/>
                        <a:t>3 Sections</a:t>
                      </a:r>
                    </a:p>
                    <a:p>
                      <a:pPr algn="ctr"/>
                      <a:r>
                        <a:rPr lang="en-US" sz="1200" dirty="0"/>
                        <a:t>18, 18, 17</a:t>
                      </a:r>
                    </a:p>
                  </a:txBody>
                  <a:tcPr/>
                </a:tc>
                <a:tc>
                  <a:txBody>
                    <a:bodyPr/>
                    <a:lstStyle/>
                    <a:p>
                      <a:pPr algn="ctr"/>
                      <a:r>
                        <a:rPr lang="en-US" sz="1200" b="1" dirty="0"/>
                        <a:t>Sections=22</a:t>
                      </a:r>
                    </a:p>
                    <a:p>
                      <a:pPr algn="ctr"/>
                      <a:r>
                        <a:rPr lang="en-US" sz="1200" b="1" dirty="0"/>
                        <a:t>Median=17</a:t>
                      </a:r>
                    </a:p>
                  </a:txBody>
                  <a:tcPr/>
                </a:tc>
                <a:extLst>
                  <a:ext uri="{0D108BD9-81ED-4DB2-BD59-A6C34878D82A}">
                    <a16:rowId xmlns:a16="http://schemas.microsoft.com/office/drawing/2014/main" val="1235580929"/>
                  </a:ext>
                </a:extLst>
              </a:tr>
              <a:tr h="370840">
                <a:tc>
                  <a:txBody>
                    <a:bodyPr/>
                    <a:lstStyle/>
                    <a:p>
                      <a:pPr algn="ctr"/>
                      <a:r>
                        <a:rPr lang="en-US" sz="1200" b="1" dirty="0"/>
                        <a:t>FLS</a:t>
                      </a:r>
                    </a:p>
                  </a:txBody>
                  <a:tcPr/>
                </a:tc>
                <a:tc>
                  <a:txBody>
                    <a:bodyPr/>
                    <a:lstStyle/>
                    <a:p>
                      <a:pPr algn="ctr"/>
                      <a:r>
                        <a:rPr lang="en-US" sz="1200" dirty="0"/>
                        <a:t>2 Sections</a:t>
                      </a:r>
                    </a:p>
                    <a:p>
                      <a:pPr algn="ctr"/>
                      <a:r>
                        <a:rPr lang="en-US" sz="1200" dirty="0"/>
                        <a:t>15,16</a:t>
                      </a:r>
                    </a:p>
                  </a:txBody>
                  <a:tcPr/>
                </a:tc>
                <a:tc>
                  <a:txBody>
                    <a:bodyPr/>
                    <a:lstStyle/>
                    <a:p>
                      <a:pPr algn="ctr"/>
                      <a:r>
                        <a:rPr lang="en-US" sz="1200" dirty="0"/>
                        <a:t>2 Sections</a:t>
                      </a:r>
                    </a:p>
                    <a:p>
                      <a:pPr algn="ctr"/>
                      <a:r>
                        <a:rPr lang="en-US" sz="1200" dirty="0"/>
                        <a:t>23, 22</a:t>
                      </a:r>
                    </a:p>
                  </a:txBody>
                  <a:tcPr/>
                </a:tc>
                <a:tc>
                  <a:txBody>
                    <a:bodyPr/>
                    <a:lstStyle/>
                    <a:p>
                      <a:pPr algn="ctr"/>
                      <a:r>
                        <a:rPr lang="en-US" sz="1200" dirty="0"/>
                        <a:t>2 Sections</a:t>
                      </a:r>
                    </a:p>
                    <a:p>
                      <a:pPr algn="ctr"/>
                      <a:r>
                        <a:rPr lang="en-US" sz="1200" dirty="0"/>
                        <a:t>17, 19</a:t>
                      </a:r>
                    </a:p>
                  </a:txBody>
                  <a:tcPr/>
                </a:tc>
                <a:tc>
                  <a:txBody>
                    <a:bodyPr/>
                    <a:lstStyle/>
                    <a:p>
                      <a:pPr algn="ctr"/>
                      <a:r>
                        <a:rPr lang="en-US" sz="1200" dirty="0"/>
                        <a:t>2 Sections</a:t>
                      </a:r>
                    </a:p>
                    <a:p>
                      <a:pPr algn="ctr"/>
                      <a:r>
                        <a:rPr lang="en-US" sz="1200" dirty="0"/>
                        <a:t>20, 20</a:t>
                      </a:r>
                    </a:p>
                  </a:txBody>
                  <a:tcPr/>
                </a:tc>
                <a:tc>
                  <a:txBody>
                    <a:bodyPr/>
                    <a:lstStyle/>
                    <a:p>
                      <a:pPr algn="ctr"/>
                      <a:r>
                        <a:rPr lang="en-US" sz="1200" dirty="0"/>
                        <a:t>2 Sections</a:t>
                      </a:r>
                    </a:p>
                    <a:p>
                      <a:pPr algn="ctr"/>
                      <a:r>
                        <a:rPr lang="en-US" sz="1200" dirty="0"/>
                        <a:t>20, 22</a:t>
                      </a:r>
                    </a:p>
                  </a:txBody>
                  <a:tcPr/>
                </a:tc>
                <a:tc>
                  <a:txBody>
                    <a:bodyPr/>
                    <a:lstStyle/>
                    <a:p>
                      <a:pPr algn="ctr"/>
                      <a:r>
                        <a:rPr lang="en-US" sz="1200" dirty="0"/>
                        <a:t>2 Sections</a:t>
                      </a:r>
                    </a:p>
                    <a:p>
                      <a:pPr algn="ctr"/>
                      <a:r>
                        <a:rPr lang="en-US" sz="1200" dirty="0"/>
                        <a:t>24, 24</a:t>
                      </a:r>
                    </a:p>
                  </a:txBody>
                  <a:tcPr/>
                </a:tc>
                <a:tc>
                  <a:txBody>
                    <a:bodyPr/>
                    <a:lstStyle/>
                    <a:p>
                      <a:pPr algn="ctr"/>
                      <a:r>
                        <a:rPr lang="en-US" sz="1200" dirty="0"/>
                        <a:t>2 Sections</a:t>
                      </a:r>
                    </a:p>
                    <a:p>
                      <a:pPr algn="ctr"/>
                      <a:r>
                        <a:rPr lang="en-US" sz="1200" dirty="0"/>
                        <a:t>23, 24</a:t>
                      </a:r>
                    </a:p>
                  </a:txBody>
                  <a:tcPr/>
                </a:tc>
                <a:tc>
                  <a:txBody>
                    <a:bodyPr/>
                    <a:lstStyle/>
                    <a:p>
                      <a:pPr algn="ctr"/>
                      <a:r>
                        <a:rPr lang="en-US" sz="1200" b="1" dirty="0"/>
                        <a:t>Sections=14</a:t>
                      </a:r>
                    </a:p>
                    <a:p>
                      <a:pPr algn="ctr"/>
                      <a:r>
                        <a:rPr lang="en-US" sz="1200" b="1" dirty="0"/>
                        <a:t>Median=21</a:t>
                      </a:r>
                    </a:p>
                  </a:txBody>
                  <a:tcPr/>
                </a:tc>
                <a:extLst>
                  <a:ext uri="{0D108BD9-81ED-4DB2-BD59-A6C34878D82A}">
                    <a16:rowId xmlns:a16="http://schemas.microsoft.com/office/drawing/2014/main" val="2056809594"/>
                  </a:ext>
                </a:extLst>
              </a:tr>
              <a:tr h="370840">
                <a:tc>
                  <a:txBody>
                    <a:bodyPr/>
                    <a:lstStyle/>
                    <a:p>
                      <a:pPr algn="ctr"/>
                      <a:r>
                        <a:rPr lang="en-US" sz="1200" b="1" dirty="0"/>
                        <a:t>KPS</a:t>
                      </a:r>
                    </a:p>
                  </a:txBody>
                  <a:tcPr/>
                </a:tc>
                <a:tc>
                  <a:txBody>
                    <a:bodyPr/>
                    <a:lstStyle/>
                    <a:p>
                      <a:pPr algn="ctr"/>
                      <a:r>
                        <a:rPr lang="en-US" sz="1200" dirty="0"/>
                        <a:t>3 Sections</a:t>
                      </a:r>
                    </a:p>
                    <a:p>
                      <a:pPr algn="ctr"/>
                      <a:r>
                        <a:rPr lang="en-US" sz="1200" dirty="0"/>
                        <a:t>19, 17, 16</a:t>
                      </a:r>
                    </a:p>
                  </a:txBody>
                  <a:tcPr/>
                </a:tc>
                <a:tc>
                  <a:txBody>
                    <a:bodyPr/>
                    <a:lstStyle/>
                    <a:p>
                      <a:pPr algn="ctr"/>
                      <a:r>
                        <a:rPr lang="en-US" sz="1200" dirty="0"/>
                        <a:t>3 Sections</a:t>
                      </a:r>
                    </a:p>
                    <a:p>
                      <a:pPr algn="ctr"/>
                      <a:r>
                        <a:rPr lang="en-US" sz="1200" dirty="0"/>
                        <a:t>22, 21, 20</a:t>
                      </a:r>
                    </a:p>
                  </a:txBody>
                  <a:tcPr/>
                </a:tc>
                <a:tc>
                  <a:txBody>
                    <a:bodyPr/>
                    <a:lstStyle/>
                    <a:p>
                      <a:pPr algn="ctr"/>
                      <a:r>
                        <a:rPr lang="en-US" sz="1200" dirty="0"/>
                        <a:t>3 Sections</a:t>
                      </a:r>
                    </a:p>
                    <a:p>
                      <a:pPr algn="ctr"/>
                      <a:r>
                        <a:rPr lang="en-US" sz="1200" dirty="0"/>
                        <a:t>17, 18, 18</a:t>
                      </a:r>
                    </a:p>
                  </a:txBody>
                  <a:tcPr/>
                </a:tc>
                <a:tc>
                  <a:txBody>
                    <a:bodyPr/>
                    <a:lstStyle/>
                    <a:p>
                      <a:pPr algn="ctr"/>
                      <a:r>
                        <a:rPr lang="en-US" sz="1200" dirty="0"/>
                        <a:t>3 Sections</a:t>
                      </a:r>
                    </a:p>
                    <a:p>
                      <a:pPr algn="ctr"/>
                      <a:r>
                        <a:rPr lang="en-US" sz="1200" dirty="0"/>
                        <a:t>22, 23, 23</a:t>
                      </a:r>
                    </a:p>
                  </a:txBody>
                  <a:tcPr/>
                </a:tc>
                <a:tc>
                  <a:txBody>
                    <a:bodyPr/>
                    <a:lstStyle/>
                    <a:p>
                      <a:pPr algn="ctr"/>
                      <a:r>
                        <a:rPr lang="en-US" sz="1200" dirty="0"/>
                        <a:t>3 Sections</a:t>
                      </a:r>
                    </a:p>
                    <a:p>
                      <a:pPr algn="ctr"/>
                      <a:r>
                        <a:rPr lang="en-US" sz="1200" dirty="0"/>
                        <a:t>19, 23, 23</a:t>
                      </a:r>
                    </a:p>
                  </a:txBody>
                  <a:tcPr/>
                </a:tc>
                <a:tc>
                  <a:txBody>
                    <a:bodyPr/>
                    <a:lstStyle/>
                    <a:p>
                      <a:pPr algn="ctr"/>
                      <a:r>
                        <a:rPr lang="en-US" sz="1200" dirty="0"/>
                        <a:t>3 Sections</a:t>
                      </a:r>
                    </a:p>
                    <a:p>
                      <a:pPr algn="ctr"/>
                      <a:r>
                        <a:rPr lang="en-US" sz="1200" dirty="0"/>
                        <a:t>20, 19, 18</a:t>
                      </a:r>
                    </a:p>
                  </a:txBody>
                  <a:tcPr/>
                </a:tc>
                <a:tc>
                  <a:txBody>
                    <a:bodyPr/>
                    <a:lstStyle/>
                    <a:p>
                      <a:pPr algn="ctr"/>
                      <a:r>
                        <a:rPr lang="en-US" sz="1200" dirty="0"/>
                        <a:t>3 Sections</a:t>
                      </a:r>
                    </a:p>
                    <a:p>
                      <a:pPr algn="ctr"/>
                      <a:r>
                        <a:rPr lang="en-US" sz="1200" dirty="0"/>
                        <a:t>23, 22, 24</a:t>
                      </a:r>
                    </a:p>
                  </a:txBody>
                  <a:tcPr/>
                </a:tc>
                <a:tc>
                  <a:txBody>
                    <a:bodyPr/>
                    <a:lstStyle/>
                    <a:p>
                      <a:pPr algn="ctr"/>
                      <a:r>
                        <a:rPr lang="en-US" sz="1200" b="1" dirty="0"/>
                        <a:t>Sections=21</a:t>
                      </a:r>
                    </a:p>
                    <a:p>
                      <a:pPr algn="ctr"/>
                      <a:r>
                        <a:rPr lang="en-US" sz="1200" b="1" dirty="0"/>
                        <a:t>Median=20</a:t>
                      </a:r>
                    </a:p>
                  </a:txBody>
                  <a:tcPr/>
                </a:tc>
                <a:extLst>
                  <a:ext uri="{0D108BD9-81ED-4DB2-BD59-A6C34878D82A}">
                    <a16:rowId xmlns:a16="http://schemas.microsoft.com/office/drawing/2014/main" val="550464713"/>
                  </a:ext>
                </a:extLst>
              </a:tr>
              <a:tr h="409653">
                <a:tc>
                  <a:txBody>
                    <a:bodyPr/>
                    <a:lstStyle/>
                    <a:p>
                      <a:pPr algn="ctr"/>
                      <a:r>
                        <a:rPr lang="en-US" sz="1200" b="1" dirty="0"/>
                        <a:t>MIN</a:t>
                      </a:r>
                    </a:p>
                  </a:txBody>
                  <a:tcPr/>
                </a:tc>
                <a:tc>
                  <a:txBody>
                    <a:bodyPr/>
                    <a:lstStyle/>
                    <a:p>
                      <a:pPr algn="ctr"/>
                      <a:r>
                        <a:rPr lang="en-US" sz="1200" dirty="0"/>
                        <a:t>3 Sections</a:t>
                      </a:r>
                    </a:p>
                    <a:p>
                      <a:pPr algn="ctr"/>
                      <a:r>
                        <a:rPr lang="en-US" sz="1200" dirty="0"/>
                        <a:t>14, 14, 14</a:t>
                      </a:r>
                    </a:p>
                  </a:txBody>
                  <a:tcPr/>
                </a:tc>
                <a:tc>
                  <a:txBody>
                    <a:bodyPr/>
                    <a:lstStyle/>
                    <a:p>
                      <a:pPr algn="ctr"/>
                      <a:r>
                        <a:rPr lang="en-US" sz="1200" dirty="0"/>
                        <a:t>4 Sections</a:t>
                      </a:r>
                    </a:p>
                    <a:p>
                      <a:pPr algn="ctr"/>
                      <a:r>
                        <a:rPr lang="en-US" sz="1200" dirty="0"/>
                        <a:t>16, 14, 16, 13</a:t>
                      </a:r>
                    </a:p>
                  </a:txBody>
                  <a:tcPr/>
                </a:tc>
                <a:tc>
                  <a:txBody>
                    <a:bodyPr/>
                    <a:lstStyle/>
                    <a:p>
                      <a:pPr algn="ctr"/>
                      <a:r>
                        <a:rPr lang="en-US" sz="1200" dirty="0"/>
                        <a:t>3 Sections</a:t>
                      </a:r>
                    </a:p>
                    <a:p>
                      <a:pPr algn="ctr"/>
                      <a:r>
                        <a:rPr lang="en-US" sz="1200" dirty="0"/>
                        <a:t>17, 20, 20</a:t>
                      </a:r>
                    </a:p>
                  </a:txBody>
                  <a:tcPr/>
                </a:tc>
                <a:tc>
                  <a:txBody>
                    <a:bodyPr/>
                    <a:lstStyle/>
                    <a:p>
                      <a:pPr algn="ctr"/>
                      <a:r>
                        <a:rPr lang="en-US" sz="1200" dirty="0"/>
                        <a:t>3 Sections</a:t>
                      </a:r>
                    </a:p>
                    <a:p>
                      <a:pPr algn="ctr"/>
                      <a:r>
                        <a:rPr lang="en-US" sz="1200" dirty="0"/>
                        <a:t>18, 19, 16</a:t>
                      </a:r>
                    </a:p>
                  </a:txBody>
                  <a:tcPr/>
                </a:tc>
                <a:tc>
                  <a:txBody>
                    <a:bodyPr/>
                    <a:lstStyle/>
                    <a:p>
                      <a:pPr algn="ctr"/>
                      <a:r>
                        <a:rPr lang="en-US" sz="1200" dirty="0"/>
                        <a:t>3 Sections</a:t>
                      </a:r>
                    </a:p>
                    <a:p>
                      <a:pPr algn="ctr"/>
                      <a:r>
                        <a:rPr lang="en-US" sz="1200" dirty="0"/>
                        <a:t>21, 21, 21</a:t>
                      </a:r>
                    </a:p>
                  </a:txBody>
                  <a:tcPr/>
                </a:tc>
                <a:tc>
                  <a:txBody>
                    <a:bodyPr/>
                    <a:lstStyle/>
                    <a:p>
                      <a:pPr algn="ctr"/>
                      <a:r>
                        <a:rPr lang="en-US" sz="1200" dirty="0"/>
                        <a:t>3 Sections</a:t>
                      </a:r>
                    </a:p>
                    <a:p>
                      <a:pPr algn="ctr"/>
                      <a:r>
                        <a:rPr lang="en-US" sz="1200" dirty="0"/>
                        <a:t>17, 17, 17</a:t>
                      </a:r>
                    </a:p>
                    <a:p>
                      <a:pPr algn="ctr"/>
                      <a:endParaRPr lang="en-US" sz="1200" dirty="0"/>
                    </a:p>
                  </a:txBody>
                  <a:tcPr/>
                </a:tc>
                <a:tc>
                  <a:txBody>
                    <a:bodyPr/>
                    <a:lstStyle/>
                    <a:p>
                      <a:pPr algn="ctr"/>
                      <a:r>
                        <a:rPr lang="en-US" sz="1200" dirty="0"/>
                        <a:t>3 Sections</a:t>
                      </a:r>
                    </a:p>
                    <a:p>
                      <a:pPr algn="ctr"/>
                      <a:r>
                        <a:rPr lang="en-US" sz="1200" dirty="0"/>
                        <a:t>21, 22, 22</a:t>
                      </a:r>
                    </a:p>
                    <a:p>
                      <a:pPr algn="ctr"/>
                      <a:endParaRPr lang="en-US" sz="1200" dirty="0"/>
                    </a:p>
                  </a:txBody>
                  <a:tcPr/>
                </a:tc>
                <a:tc>
                  <a:txBody>
                    <a:bodyPr/>
                    <a:lstStyle/>
                    <a:p>
                      <a:pPr algn="ctr"/>
                      <a:r>
                        <a:rPr lang="en-US" sz="1200" b="1" dirty="0"/>
                        <a:t>Sections=22</a:t>
                      </a:r>
                    </a:p>
                    <a:p>
                      <a:pPr algn="ctr"/>
                      <a:r>
                        <a:rPr lang="en-US" sz="1200" b="1" dirty="0"/>
                        <a:t>Median=17</a:t>
                      </a:r>
                    </a:p>
                  </a:txBody>
                  <a:tcPr/>
                </a:tc>
                <a:extLst>
                  <a:ext uri="{0D108BD9-81ED-4DB2-BD59-A6C34878D82A}">
                    <a16:rowId xmlns:a16="http://schemas.microsoft.com/office/drawing/2014/main" val="744348581"/>
                  </a:ext>
                </a:extLst>
              </a:tr>
              <a:tr h="370840">
                <a:tc>
                  <a:txBody>
                    <a:bodyPr/>
                    <a:lstStyle/>
                    <a:p>
                      <a:pPr algn="ctr"/>
                      <a:r>
                        <a:rPr lang="en-US" sz="1200" b="1" dirty="0"/>
                        <a:t>Total Sections &amp;  Median Class Size</a:t>
                      </a:r>
                    </a:p>
                  </a:txBody>
                  <a:tcPr>
                    <a:solidFill>
                      <a:schemeClr val="accent1">
                        <a:lumMod val="60000"/>
                        <a:lumOff val="40000"/>
                      </a:schemeClr>
                    </a:solidFill>
                  </a:tcPr>
                </a:tc>
                <a:tc>
                  <a:txBody>
                    <a:bodyPr/>
                    <a:lstStyle/>
                    <a:p>
                      <a:pPr algn="ctr"/>
                      <a:r>
                        <a:rPr lang="en-US" sz="1200" b="1" dirty="0"/>
                        <a:t>Sections=14</a:t>
                      </a:r>
                    </a:p>
                    <a:p>
                      <a:pPr algn="ctr"/>
                      <a:r>
                        <a:rPr lang="en-US" sz="1200" b="1" dirty="0"/>
                        <a:t>Median=15</a:t>
                      </a:r>
                    </a:p>
                  </a:txBody>
                  <a:tcPr>
                    <a:solidFill>
                      <a:schemeClr val="accent1">
                        <a:lumMod val="60000"/>
                        <a:lumOff val="40000"/>
                      </a:schemeClr>
                    </a:solidFill>
                  </a:tcPr>
                </a:tc>
                <a:tc>
                  <a:txBody>
                    <a:bodyPr/>
                    <a:lstStyle/>
                    <a:p>
                      <a:pPr algn="ctr"/>
                      <a:r>
                        <a:rPr lang="en-US" sz="1200" b="1" dirty="0"/>
                        <a:t>Sections=16</a:t>
                      </a:r>
                    </a:p>
                    <a:p>
                      <a:pPr algn="ctr"/>
                      <a:r>
                        <a:rPr lang="en-US" sz="1200" b="1" dirty="0"/>
                        <a:t>Median=18</a:t>
                      </a:r>
                    </a:p>
                  </a:txBody>
                  <a:tcPr>
                    <a:solidFill>
                      <a:schemeClr val="accent1">
                        <a:lumMod val="60000"/>
                        <a:lumOff val="40000"/>
                      </a:schemeClr>
                    </a:solidFill>
                  </a:tcPr>
                </a:tc>
                <a:tc>
                  <a:txBody>
                    <a:bodyPr/>
                    <a:lstStyle/>
                    <a:p>
                      <a:pPr algn="ctr"/>
                      <a:r>
                        <a:rPr lang="en-US" sz="1200" b="1" dirty="0"/>
                        <a:t>Sections=14</a:t>
                      </a:r>
                    </a:p>
                    <a:p>
                      <a:pPr algn="ctr"/>
                      <a:r>
                        <a:rPr lang="en-US" sz="1200" b="1" dirty="0"/>
                        <a:t>Median=18</a:t>
                      </a:r>
                    </a:p>
                  </a:txBody>
                  <a:tcPr>
                    <a:solidFill>
                      <a:schemeClr val="accent1">
                        <a:lumMod val="60000"/>
                        <a:lumOff val="40000"/>
                      </a:schemeClr>
                    </a:solidFill>
                  </a:tcPr>
                </a:tc>
                <a:tc>
                  <a:txBody>
                    <a:bodyPr/>
                    <a:lstStyle/>
                    <a:p>
                      <a:pPr algn="ctr"/>
                      <a:r>
                        <a:rPr lang="en-US" sz="1200" b="1" dirty="0"/>
                        <a:t>Sections=14</a:t>
                      </a:r>
                    </a:p>
                    <a:p>
                      <a:pPr algn="ctr"/>
                      <a:r>
                        <a:rPr lang="en-US" sz="1200" b="1" dirty="0"/>
                        <a:t>Median=19</a:t>
                      </a:r>
                    </a:p>
                  </a:txBody>
                  <a:tcPr>
                    <a:solidFill>
                      <a:schemeClr val="accent1">
                        <a:lumMod val="60000"/>
                        <a:lumOff val="40000"/>
                      </a:schemeClr>
                    </a:solidFill>
                  </a:tcPr>
                </a:tc>
                <a:tc>
                  <a:txBody>
                    <a:bodyPr/>
                    <a:lstStyle/>
                    <a:p>
                      <a:pPr algn="ctr"/>
                      <a:r>
                        <a:rPr lang="en-US" sz="1200" b="1" dirty="0"/>
                        <a:t>Sections=14</a:t>
                      </a:r>
                    </a:p>
                    <a:p>
                      <a:pPr algn="ctr"/>
                      <a:r>
                        <a:rPr lang="en-US" sz="1200" b="1" dirty="0"/>
                        <a:t>Median=20</a:t>
                      </a:r>
                    </a:p>
                  </a:txBody>
                  <a:tcPr>
                    <a:solidFill>
                      <a:schemeClr val="accent1">
                        <a:lumMod val="60000"/>
                        <a:lumOff val="40000"/>
                      </a:schemeClr>
                    </a:solidFill>
                  </a:tcPr>
                </a:tc>
                <a:tc>
                  <a:txBody>
                    <a:bodyPr/>
                    <a:lstStyle/>
                    <a:p>
                      <a:pPr algn="ctr"/>
                      <a:r>
                        <a:rPr lang="en-US" sz="1200" b="1" dirty="0"/>
                        <a:t>Sections=14</a:t>
                      </a:r>
                    </a:p>
                    <a:p>
                      <a:pPr algn="ctr"/>
                      <a:r>
                        <a:rPr lang="en-US" sz="1200" b="1" dirty="0"/>
                        <a:t>Median=18</a:t>
                      </a:r>
                    </a:p>
                  </a:txBody>
                  <a:tcPr>
                    <a:solidFill>
                      <a:schemeClr val="accent1">
                        <a:lumMod val="60000"/>
                        <a:lumOff val="40000"/>
                      </a:schemeClr>
                    </a:solidFill>
                  </a:tcPr>
                </a:tc>
                <a:tc>
                  <a:txBody>
                    <a:bodyPr/>
                    <a:lstStyle/>
                    <a:p>
                      <a:pPr algn="ctr"/>
                      <a:r>
                        <a:rPr lang="en-US" sz="1200" b="1" dirty="0"/>
                        <a:t>Sections=14</a:t>
                      </a:r>
                    </a:p>
                    <a:p>
                      <a:pPr algn="ctr"/>
                      <a:r>
                        <a:rPr lang="en-US" sz="1200" b="1" dirty="0"/>
                        <a:t>Median=21</a:t>
                      </a:r>
                    </a:p>
                    <a:p>
                      <a:pPr algn="ctr"/>
                      <a:endParaRPr lang="en-US" sz="1200" b="1" dirty="0"/>
                    </a:p>
                  </a:txBody>
                  <a:tcPr>
                    <a:solidFill>
                      <a:schemeClr val="accent1">
                        <a:lumMod val="60000"/>
                        <a:lumOff val="40000"/>
                      </a:schemeClr>
                    </a:solidFill>
                  </a:tcPr>
                </a:tc>
                <a:tc>
                  <a:txBody>
                    <a:bodyPr/>
                    <a:lstStyle/>
                    <a:p>
                      <a:pPr algn="ctr"/>
                      <a:r>
                        <a:rPr lang="en-US" sz="1200" b="1" dirty="0"/>
                        <a:t>Total Sections &amp; Median Class Size</a:t>
                      </a:r>
                    </a:p>
                  </a:txBody>
                  <a:tcPr>
                    <a:solidFill>
                      <a:schemeClr val="accent1">
                        <a:lumMod val="60000"/>
                        <a:lumOff val="40000"/>
                      </a:schemeClr>
                    </a:solidFill>
                  </a:tcPr>
                </a:tc>
                <a:extLst>
                  <a:ext uri="{0D108BD9-81ED-4DB2-BD59-A6C34878D82A}">
                    <a16:rowId xmlns:a16="http://schemas.microsoft.com/office/drawing/2014/main" val="2400651318"/>
                  </a:ext>
                </a:extLst>
              </a:tr>
            </a:tbl>
          </a:graphicData>
        </a:graphic>
      </p:graphicFrame>
      <p:sp>
        <p:nvSpPr>
          <p:cNvPr id="3" name="TextBox 2">
            <a:extLst>
              <a:ext uri="{FF2B5EF4-FFF2-40B4-BE49-F238E27FC236}">
                <a16:creationId xmlns:a16="http://schemas.microsoft.com/office/drawing/2014/main" id="{54B88F74-578C-4B1B-91C4-E1AD8C44967C}"/>
              </a:ext>
            </a:extLst>
          </p:cNvPr>
          <p:cNvSpPr txBox="1"/>
          <p:nvPr/>
        </p:nvSpPr>
        <p:spPr>
          <a:xfrm>
            <a:off x="4130211" y="6229099"/>
            <a:ext cx="5034337" cy="523220"/>
          </a:xfrm>
          <a:prstGeom prst="rect">
            <a:avLst/>
          </a:prstGeom>
          <a:noFill/>
        </p:spPr>
        <p:txBody>
          <a:bodyPr wrap="square" rtlCol="0">
            <a:spAutoFit/>
          </a:bodyPr>
          <a:lstStyle/>
          <a:p>
            <a:r>
              <a:rPr lang="en-US" b="1" dirty="0"/>
              <a:t>Median Sections: Grades K-2=14, Grades 3-6=14</a:t>
            </a:r>
          </a:p>
          <a:p>
            <a:r>
              <a:rPr lang="en-US" b="1" dirty="0"/>
              <a:t>Median Class Size: Grades K-2=18, Grades 3-6=20</a:t>
            </a:r>
          </a:p>
        </p:txBody>
      </p:sp>
    </p:spTree>
    <p:extLst>
      <p:ext uri="{BB962C8B-B14F-4D97-AF65-F5344CB8AC3E}">
        <p14:creationId xmlns:p14="http://schemas.microsoft.com/office/powerpoint/2010/main" val="337672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533400" y="1461361"/>
            <a:ext cx="11125200" cy="52548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Font typeface="Calibri"/>
              <a:buNone/>
            </a:pPr>
            <a:r>
              <a:rPr lang="en-US" sz="3200" b="1" dirty="0"/>
              <a:t>September 2022 Student Services</a:t>
            </a:r>
            <a:endParaRPr sz="3200" b="1" dirty="0"/>
          </a:p>
        </p:txBody>
      </p:sp>
      <p:graphicFrame>
        <p:nvGraphicFramePr>
          <p:cNvPr id="2" name="Table 1">
            <a:extLst>
              <a:ext uri="{FF2B5EF4-FFF2-40B4-BE49-F238E27FC236}">
                <a16:creationId xmlns:a16="http://schemas.microsoft.com/office/drawing/2014/main" id="{B4FBA77E-26B6-495C-AD6E-1EE66D048D66}"/>
              </a:ext>
            </a:extLst>
          </p:cNvPr>
          <p:cNvGraphicFramePr>
            <a:graphicFrameLocks noGrp="1"/>
          </p:cNvGraphicFramePr>
          <p:nvPr>
            <p:extLst>
              <p:ext uri="{D42A27DB-BD31-4B8C-83A1-F6EECF244321}">
                <p14:modId xmlns:p14="http://schemas.microsoft.com/office/powerpoint/2010/main" val="3840240941"/>
              </p:ext>
            </p:extLst>
          </p:nvPr>
        </p:nvGraphicFramePr>
        <p:xfrm>
          <a:off x="759178" y="1986844"/>
          <a:ext cx="11125200" cy="4784476"/>
        </p:xfrm>
        <a:graphic>
          <a:graphicData uri="http://schemas.openxmlformats.org/drawingml/2006/table">
            <a:tbl>
              <a:tblPr firstRow="1" bandRow="1">
                <a:tableStyleId>{5C22544A-7EE6-4342-B048-85BDC9FD1C3A}</a:tableStyleId>
              </a:tblPr>
              <a:tblGrid>
                <a:gridCol w="7130208">
                  <a:extLst>
                    <a:ext uri="{9D8B030D-6E8A-4147-A177-3AD203B41FA5}">
                      <a16:colId xmlns:a16="http://schemas.microsoft.com/office/drawing/2014/main" val="2817098186"/>
                    </a:ext>
                  </a:extLst>
                </a:gridCol>
                <a:gridCol w="3994992">
                  <a:extLst>
                    <a:ext uri="{9D8B030D-6E8A-4147-A177-3AD203B41FA5}">
                      <a16:colId xmlns:a16="http://schemas.microsoft.com/office/drawing/2014/main" val="961416973"/>
                    </a:ext>
                  </a:extLst>
                </a:gridCol>
              </a:tblGrid>
              <a:tr h="383250">
                <a:tc>
                  <a:txBody>
                    <a:bodyPr/>
                    <a:lstStyle/>
                    <a:p>
                      <a:pPr algn="ctr"/>
                      <a:r>
                        <a:rPr lang="en-US" sz="2000" dirty="0"/>
                        <a:t>Type of Service</a:t>
                      </a:r>
                    </a:p>
                  </a:txBody>
                  <a:tcPr/>
                </a:tc>
                <a:tc>
                  <a:txBody>
                    <a:bodyPr/>
                    <a:lstStyle/>
                    <a:p>
                      <a:pPr algn="ctr"/>
                      <a:r>
                        <a:rPr lang="en-US" sz="2000" dirty="0"/>
                        <a:t>Student Count</a:t>
                      </a:r>
                    </a:p>
                  </a:txBody>
                  <a:tcPr/>
                </a:tc>
                <a:extLst>
                  <a:ext uri="{0D108BD9-81ED-4DB2-BD59-A6C34878D82A}">
                    <a16:rowId xmlns:a16="http://schemas.microsoft.com/office/drawing/2014/main" val="1349949677"/>
                  </a:ext>
                </a:extLst>
              </a:tr>
              <a:tr h="586606">
                <a:tc>
                  <a:txBody>
                    <a:bodyPr/>
                    <a:lstStyle/>
                    <a:p>
                      <a:pPr algn="ctr">
                        <a:lnSpc>
                          <a:spcPct val="200000"/>
                        </a:lnSpc>
                      </a:pPr>
                      <a:r>
                        <a:rPr lang="en-US" sz="2000" dirty="0"/>
                        <a:t>Title 1 Students (CER, FPS, FLS, OMS, OHS)</a:t>
                      </a:r>
                    </a:p>
                  </a:txBody>
                  <a:tcPr/>
                </a:tc>
                <a:tc>
                  <a:txBody>
                    <a:bodyPr/>
                    <a:lstStyle/>
                    <a:p>
                      <a:pPr algn="ctr">
                        <a:lnSpc>
                          <a:spcPct val="200000"/>
                        </a:lnSpc>
                      </a:pPr>
                      <a:r>
                        <a:rPr lang="en-US" sz="2000" dirty="0"/>
                        <a:t>2,698 (77%)</a:t>
                      </a:r>
                    </a:p>
                  </a:txBody>
                  <a:tcPr/>
                </a:tc>
                <a:extLst>
                  <a:ext uri="{0D108BD9-81ED-4DB2-BD59-A6C34878D82A}">
                    <a16:rowId xmlns:a16="http://schemas.microsoft.com/office/drawing/2014/main" val="328225127"/>
                  </a:ext>
                </a:extLst>
              </a:tr>
              <a:tr h="586606">
                <a:tc>
                  <a:txBody>
                    <a:bodyPr/>
                    <a:lstStyle/>
                    <a:p>
                      <a:pPr algn="ctr">
                        <a:lnSpc>
                          <a:spcPct val="200000"/>
                        </a:lnSpc>
                      </a:pPr>
                      <a:r>
                        <a:rPr lang="en-US" sz="2000" dirty="0"/>
                        <a:t>Special Education K-12</a:t>
                      </a:r>
                    </a:p>
                  </a:txBody>
                  <a:tcPr/>
                </a:tc>
                <a:tc>
                  <a:txBody>
                    <a:bodyPr/>
                    <a:lstStyle/>
                    <a:p>
                      <a:pPr algn="ctr">
                        <a:lnSpc>
                          <a:spcPct val="200000"/>
                        </a:lnSpc>
                      </a:pPr>
                      <a:r>
                        <a:rPr lang="en-US" sz="2000" dirty="0"/>
                        <a:t>638 (18%)</a:t>
                      </a:r>
                    </a:p>
                  </a:txBody>
                  <a:tcPr/>
                </a:tc>
                <a:extLst>
                  <a:ext uri="{0D108BD9-81ED-4DB2-BD59-A6C34878D82A}">
                    <a16:rowId xmlns:a16="http://schemas.microsoft.com/office/drawing/2014/main" val="485163573"/>
                  </a:ext>
                </a:extLst>
              </a:tr>
              <a:tr h="591872">
                <a:tc>
                  <a:txBody>
                    <a:bodyPr/>
                    <a:lstStyle/>
                    <a:p>
                      <a:pPr algn="ctr">
                        <a:lnSpc>
                          <a:spcPct val="200000"/>
                        </a:lnSpc>
                      </a:pPr>
                      <a:r>
                        <a:rPr lang="en-US" sz="2000" dirty="0"/>
                        <a:t>Special Education CPSE (Pre-School)</a:t>
                      </a:r>
                    </a:p>
                  </a:txBody>
                  <a:tcPr/>
                </a:tc>
                <a:tc>
                  <a:txBody>
                    <a:bodyPr/>
                    <a:lstStyle/>
                    <a:p>
                      <a:pPr algn="ctr">
                        <a:lnSpc>
                          <a:spcPct val="200000"/>
                        </a:lnSpc>
                      </a:pPr>
                      <a:r>
                        <a:rPr lang="en-US" sz="2000" dirty="0"/>
                        <a:t>53</a:t>
                      </a:r>
                    </a:p>
                  </a:txBody>
                  <a:tcPr/>
                </a:tc>
                <a:extLst>
                  <a:ext uri="{0D108BD9-81ED-4DB2-BD59-A6C34878D82A}">
                    <a16:rowId xmlns:a16="http://schemas.microsoft.com/office/drawing/2014/main" val="3156169084"/>
                  </a:ext>
                </a:extLst>
              </a:tr>
              <a:tr h="591872">
                <a:tc>
                  <a:txBody>
                    <a:bodyPr/>
                    <a:lstStyle/>
                    <a:p>
                      <a:pPr algn="ctr">
                        <a:lnSpc>
                          <a:spcPct val="200000"/>
                        </a:lnSpc>
                      </a:pPr>
                      <a:r>
                        <a:rPr lang="en-US" sz="2000" dirty="0"/>
                        <a:t>Students with 504 Plans</a:t>
                      </a:r>
                    </a:p>
                  </a:txBody>
                  <a:tcPr/>
                </a:tc>
                <a:tc>
                  <a:txBody>
                    <a:bodyPr/>
                    <a:lstStyle/>
                    <a:p>
                      <a:pPr algn="ctr">
                        <a:lnSpc>
                          <a:spcPct val="200000"/>
                        </a:lnSpc>
                      </a:pPr>
                      <a:r>
                        <a:rPr lang="en-US" sz="2000" dirty="0"/>
                        <a:t>143 (4% +)</a:t>
                      </a:r>
                    </a:p>
                  </a:txBody>
                  <a:tcPr/>
                </a:tc>
                <a:extLst>
                  <a:ext uri="{0D108BD9-81ED-4DB2-BD59-A6C34878D82A}">
                    <a16:rowId xmlns:a16="http://schemas.microsoft.com/office/drawing/2014/main" val="1239919790"/>
                  </a:ext>
                </a:extLst>
              </a:tr>
              <a:tr h="749302">
                <a:tc>
                  <a:txBody>
                    <a:bodyPr/>
                    <a:lstStyle/>
                    <a:p>
                      <a:pPr algn="ctr">
                        <a:lnSpc>
                          <a:spcPct val="200000"/>
                        </a:lnSpc>
                      </a:pPr>
                      <a:r>
                        <a:rPr lang="en-US" sz="2000" dirty="0"/>
                        <a:t>Out of District Students (BOCES, etc.)</a:t>
                      </a:r>
                    </a:p>
                  </a:txBody>
                  <a:tcPr/>
                </a:tc>
                <a:tc>
                  <a:txBody>
                    <a:bodyPr/>
                    <a:lstStyle/>
                    <a:p>
                      <a:pPr algn="ctr">
                        <a:lnSpc>
                          <a:spcPct val="200000"/>
                        </a:lnSpc>
                      </a:pPr>
                      <a:r>
                        <a:rPr lang="en-US" sz="2000" dirty="0"/>
                        <a:t>22</a:t>
                      </a:r>
                    </a:p>
                  </a:txBody>
                  <a:tcPr/>
                </a:tc>
                <a:extLst>
                  <a:ext uri="{0D108BD9-81ED-4DB2-BD59-A6C34878D82A}">
                    <a16:rowId xmlns:a16="http://schemas.microsoft.com/office/drawing/2014/main" val="2788067767"/>
                  </a:ext>
                </a:extLst>
              </a:tr>
              <a:tr h="586606">
                <a:tc>
                  <a:txBody>
                    <a:bodyPr/>
                    <a:lstStyle/>
                    <a:p>
                      <a:pPr algn="ctr">
                        <a:lnSpc>
                          <a:spcPct val="200000"/>
                        </a:lnSpc>
                      </a:pPr>
                      <a:r>
                        <a:rPr lang="en-US" sz="2000" dirty="0"/>
                        <a:t>MV/Homeless Students</a:t>
                      </a:r>
                    </a:p>
                  </a:txBody>
                  <a:tcPr/>
                </a:tc>
                <a:tc>
                  <a:txBody>
                    <a:bodyPr/>
                    <a:lstStyle/>
                    <a:p>
                      <a:pPr algn="ctr">
                        <a:lnSpc>
                          <a:spcPct val="200000"/>
                        </a:lnSpc>
                      </a:pPr>
                      <a:r>
                        <a:rPr lang="en-US" sz="2000" dirty="0"/>
                        <a:t>139 (4%)</a:t>
                      </a:r>
                    </a:p>
                  </a:txBody>
                  <a:tcPr/>
                </a:tc>
                <a:extLst>
                  <a:ext uri="{0D108BD9-81ED-4DB2-BD59-A6C34878D82A}">
                    <a16:rowId xmlns:a16="http://schemas.microsoft.com/office/drawing/2014/main" val="2019189520"/>
                  </a:ext>
                </a:extLst>
              </a:tr>
              <a:tr h="586606">
                <a:tc>
                  <a:txBody>
                    <a:bodyPr/>
                    <a:lstStyle/>
                    <a:p>
                      <a:pPr algn="ctr">
                        <a:lnSpc>
                          <a:spcPct val="200000"/>
                        </a:lnSpc>
                      </a:pPr>
                      <a:r>
                        <a:rPr lang="en-US" sz="2000" dirty="0"/>
                        <a:t>English Language Learners (ELL)</a:t>
                      </a:r>
                    </a:p>
                  </a:txBody>
                  <a:tcPr/>
                </a:tc>
                <a:tc>
                  <a:txBody>
                    <a:bodyPr/>
                    <a:lstStyle/>
                    <a:p>
                      <a:pPr algn="ctr">
                        <a:lnSpc>
                          <a:spcPct val="200000"/>
                        </a:lnSpc>
                      </a:pPr>
                      <a:r>
                        <a:rPr lang="en-US" sz="2000" dirty="0"/>
                        <a:t>35 (1%)</a:t>
                      </a:r>
                    </a:p>
                  </a:txBody>
                  <a:tcPr/>
                </a:tc>
                <a:extLst>
                  <a:ext uri="{0D108BD9-81ED-4DB2-BD59-A6C34878D82A}">
                    <a16:rowId xmlns:a16="http://schemas.microsoft.com/office/drawing/2014/main" val="275859806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533400" y="1619405"/>
            <a:ext cx="11125200" cy="98409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Font typeface="Calibri"/>
              <a:buNone/>
            </a:pPr>
            <a:r>
              <a:rPr lang="en-US" sz="3200" dirty="0"/>
              <a:t>2012 Enrollment Projection from CITI BOCES Study</a:t>
            </a:r>
            <a:endParaRPr sz="3200" dirty="0"/>
          </a:p>
        </p:txBody>
      </p:sp>
      <p:pic>
        <p:nvPicPr>
          <p:cNvPr id="4" name="Picture 3">
            <a:extLst>
              <a:ext uri="{FF2B5EF4-FFF2-40B4-BE49-F238E27FC236}">
                <a16:creationId xmlns:a16="http://schemas.microsoft.com/office/drawing/2014/main" id="{EA0FF907-9D6A-4454-A4A0-E91050566B14}"/>
              </a:ext>
            </a:extLst>
          </p:cNvPr>
          <p:cNvPicPr>
            <a:picLocks noChangeAspect="1"/>
          </p:cNvPicPr>
          <p:nvPr/>
        </p:nvPicPr>
        <p:blipFill>
          <a:blip r:embed="rId3"/>
          <a:stretch>
            <a:fillRect/>
          </a:stretch>
        </p:blipFill>
        <p:spPr>
          <a:xfrm>
            <a:off x="338668" y="2063888"/>
            <a:ext cx="8985954" cy="4641711"/>
          </a:xfrm>
          <a:prstGeom prst="rect">
            <a:avLst/>
          </a:prstGeom>
        </p:spPr>
      </p:pic>
      <p:sp>
        <p:nvSpPr>
          <p:cNvPr id="5" name="Arrow: Left 4">
            <a:extLst>
              <a:ext uri="{FF2B5EF4-FFF2-40B4-BE49-F238E27FC236}">
                <a16:creationId xmlns:a16="http://schemas.microsoft.com/office/drawing/2014/main" id="{F45E29FA-9F76-40AB-BEA6-A639DB248815}"/>
              </a:ext>
            </a:extLst>
          </p:cNvPr>
          <p:cNvSpPr/>
          <p:nvPr/>
        </p:nvSpPr>
        <p:spPr>
          <a:xfrm>
            <a:off x="8846049" y="5404205"/>
            <a:ext cx="801385" cy="3698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FF48297-41E1-4B14-B6AA-DCA8EB1F304D}"/>
              </a:ext>
            </a:extLst>
          </p:cNvPr>
          <p:cNvSpPr txBox="1"/>
          <p:nvPr/>
        </p:nvSpPr>
        <p:spPr>
          <a:xfrm>
            <a:off x="9647434" y="4896643"/>
            <a:ext cx="2011166" cy="1384995"/>
          </a:xfrm>
          <a:prstGeom prst="rect">
            <a:avLst/>
          </a:prstGeom>
          <a:noFill/>
        </p:spPr>
        <p:txBody>
          <a:bodyPr wrap="square" rtlCol="0">
            <a:spAutoFit/>
          </a:bodyPr>
          <a:lstStyle/>
          <a:p>
            <a:r>
              <a:rPr lang="en-US" dirty="0"/>
              <a:t>During the years of 2000-01 to 2011-12, the average yearly enrollment decline was 108 students. </a:t>
            </a:r>
          </a:p>
          <a:p>
            <a:endParaRPr lang="en-US" dirty="0"/>
          </a:p>
        </p:txBody>
      </p:sp>
    </p:spTree>
    <p:extLst>
      <p:ext uri="{BB962C8B-B14F-4D97-AF65-F5344CB8AC3E}">
        <p14:creationId xmlns:p14="http://schemas.microsoft.com/office/powerpoint/2010/main" val="78177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8292BEA6-1968-4666-B571-B078DC49EFDE}"/>
              </a:ext>
            </a:extLst>
          </p:cNvPr>
          <p:cNvGraphicFramePr/>
          <p:nvPr>
            <p:extLst>
              <p:ext uri="{D42A27DB-BD31-4B8C-83A1-F6EECF244321}">
                <p14:modId xmlns:p14="http://schemas.microsoft.com/office/powerpoint/2010/main" val="1717836283"/>
              </p:ext>
            </p:extLst>
          </p:nvPr>
        </p:nvGraphicFramePr>
        <p:xfrm>
          <a:off x="1089061" y="1726058"/>
          <a:ext cx="9616612" cy="4715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9225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533399" y="1485609"/>
            <a:ext cx="11125200" cy="98409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Font typeface="Calibri"/>
              <a:buNone/>
            </a:pPr>
            <a:r>
              <a:rPr lang="en-US" sz="3200" dirty="0"/>
              <a:t>2012 Enrollment Projection from CITI BOCES Study</a:t>
            </a:r>
            <a:endParaRPr sz="3200" dirty="0"/>
          </a:p>
        </p:txBody>
      </p:sp>
      <p:sp>
        <p:nvSpPr>
          <p:cNvPr id="5" name="Arrow: Left 4">
            <a:extLst>
              <a:ext uri="{FF2B5EF4-FFF2-40B4-BE49-F238E27FC236}">
                <a16:creationId xmlns:a16="http://schemas.microsoft.com/office/drawing/2014/main" id="{F45E29FA-9F76-40AB-BEA6-A639DB248815}"/>
              </a:ext>
            </a:extLst>
          </p:cNvPr>
          <p:cNvSpPr/>
          <p:nvPr/>
        </p:nvSpPr>
        <p:spPr>
          <a:xfrm>
            <a:off x="9381067" y="5530713"/>
            <a:ext cx="801385" cy="3698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FF48297-41E1-4B14-B6AA-DCA8EB1F304D}"/>
              </a:ext>
            </a:extLst>
          </p:cNvPr>
          <p:cNvSpPr txBox="1"/>
          <p:nvPr/>
        </p:nvSpPr>
        <p:spPr>
          <a:xfrm>
            <a:off x="10182452" y="5053659"/>
            <a:ext cx="1665269" cy="954107"/>
          </a:xfrm>
          <a:prstGeom prst="rect">
            <a:avLst/>
          </a:prstGeom>
          <a:noFill/>
        </p:spPr>
        <p:txBody>
          <a:bodyPr wrap="square" rtlCol="0">
            <a:spAutoFit/>
          </a:bodyPr>
          <a:lstStyle/>
          <a:p>
            <a:r>
              <a:rPr lang="en-US" dirty="0"/>
              <a:t>September 2022 grades 7-12 current student enrollment is 1661</a:t>
            </a:r>
          </a:p>
        </p:txBody>
      </p:sp>
      <p:pic>
        <p:nvPicPr>
          <p:cNvPr id="3" name="Picture 2">
            <a:extLst>
              <a:ext uri="{FF2B5EF4-FFF2-40B4-BE49-F238E27FC236}">
                <a16:creationId xmlns:a16="http://schemas.microsoft.com/office/drawing/2014/main" id="{BC3A9658-0BD0-4889-B69F-EA341D8DC46A}"/>
              </a:ext>
            </a:extLst>
          </p:cNvPr>
          <p:cNvPicPr>
            <a:picLocks noChangeAspect="1"/>
          </p:cNvPicPr>
          <p:nvPr/>
        </p:nvPicPr>
        <p:blipFill>
          <a:blip r:embed="rId3"/>
          <a:stretch>
            <a:fillRect/>
          </a:stretch>
        </p:blipFill>
        <p:spPr>
          <a:xfrm>
            <a:off x="225778" y="1977656"/>
            <a:ext cx="9155289" cy="4899044"/>
          </a:xfrm>
          <a:prstGeom prst="rect">
            <a:avLst/>
          </a:prstGeom>
        </p:spPr>
      </p:pic>
    </p:spTree>
    <p:extLst>
      <p:ext uri="{BB962C8B-B14F-4D97-AF65-F5344CB8AC3E}">
        <p14:creationId xmlns:p14="http://schemas.microsoft.com/office/powerpoint/2010/main" val="4202389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74F1C-2D8C-4A0E-A151-9C039FE9188A}"/>
              </a:ext>
            </a:extLst>
          </p:cNvPr>
          <p:cNvSpPr>
            <a:spLocks noGrp="1"/>
          </p:cNvSpPr>
          <p:nvPr>
            <p:ph type="title"/>
          </p:nvPr>
        </p:nvSpPr>
        <p:spPr>
          <a:xfrm>
            <a:off x="1086493" y="2002631"/>
            <a:ext cx="10515600" cy="2852737"/>
          </a:xfrm>
        </p:spPr>
        <p:txBody>
          <a:bodyPr/>
          <a:lstStyle/>
          <a:p>
            <a:pPr algn="ctr"/>
            <a:br>
              <a:rPr lang="en-US" i="1" dirty="0"/>
            </a:br>
            <a:r>
              <a:rPr lang="en-US" i="1" dirty="0" err="1"/>
              <a:t>ThoughtExchange</a:t>
            </a:r>
            <a:r>
              <a:rPr lang="en-US" dirty="0"/>
              <a:t> Data</a:t>
            </a:r>
            <a:br>
              <a:rPr lang="en-US" dirty="0"/>
            </a:br>
            <a:endParaRPr lang="en-US" dirty="0"/>
          </a:p>
        </p:txBody>
      </p:sp>
      <p:pic>
        <p:nvPicPr>
          <p:cNvPr id="4" name="Image 0" descr="preencoded.png">
            <a:extLst>
              <a:ext uri="{FF2B5EF4-FFF2-40B4-BE49-F238E27FC236}">
                <a16:creationId xmlns:a16="http://schemas.microsoft.com/office/drawing/2014/main" id="{3D0D3C9C-83C9-4409-8FBB-23EB86E6AFDD}"/>
              </a:ext>
            </a:extLst>
          </p:cNvPr>
          <p:cNvPicPr>
            <a:picLocks noChangeAspect="1"/>
          </p:cNvPicPr>
          <p:nvPr/>
        </p:nvPicPr>
        <p:blipFill>
          <a:blip r:embed="rId2"/>
          <a:stretch>
            <a:fillRect/>
          </a:stretch>
        </p:blipFill>
        <p:spPr>
          <a:xfrm>
            <a:off x="1086493" y="2906888"/>
            <a:ext cx="1422043" cy="1422043"/>
          </a:xfrm>
          <a:prstGeom prst="rect">
            <a:avLst/>
          </a:prstGeom>
        </p:spPr>
      </p:pic>
    </p:spTree>
    <p:extLst>
      <p:ext uri="{BB962C8B-B14F-4D97-AF65-F5344CB8AC3E}">
        <p14:creationId xmlns:p14="http://schemas.microsoft.com/office/powerpoint/2010/main" val="3736804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31520" y="1367432"/>
            <a:ext cx="8534400" cy="5490568"/>
          </a:xfrm>
          <a:prstGeom prst="rect">
            <a:avLst/>
          </a:prstGeom>
          <a:noFill/>
          <a:ln/>
        </p:spPr>
        <p:txBody>
          <a:bodyPr wrap="square" rtlCol="0" anchor="ctr"/>
          <a:lstStyle/>
          <a:p>
            <a:pPr>
              <a:spcAft>
                <a:spcPts val="1333"/>
              </a:spcAft>
            </a:pPr>
            <a:r>
              <a:rPr lang="en-US" sz="4000" dirty="0">
                <a:solidFill>
                  <a:srgbClr val="231F20"/>
                </a:solidFill>
                <a:latin typeface="Trebuchet MS" pitchFamily="34" charset="0"/>
                <a:ea typeface="Trebuchet MS" pitchFamily="34" charset="-122"/>
                <a:cs typeface="Trebuchet MS" pitchFamily="34" charset="-120"/>
              </a:rPr>
              <a:t>Exchange Summary</a:t>
            </a:r>
            <a:endParaRPr lang="en-US" sz="4000" dirty="0"/>
          </a:p>
          <a:p>
            <a:r>
              <a:rPr lang="en-US" sz="2133" dirty="0">
                <a:solidFill>
                  <a:srgbClr val="231F20"/>
                </a:solidFill>
                <a:latin typeface="Trebuchet MS" pitchFamily="34" charset="0"/>
                <a:ea typeface="Trebuchet MS" pitchFamily="34" charset="-122"/>
                <a:cs typeface="Trebuchet MS" pitchFamily="34" charset="-120"/>
              </a:rPr>
              <a:t>Oswego City School District</a:t>
            </a:r>
            <a:endParaRPr lang="en-US" sz="4000" dirty="0"/>
          </a:p>
          <a:p>
            <a:pPr>
              <a:spcAft>
                <a:spcPts val="5333"/>
              </a:spcAft>
            </a:pPr>
            <a:r>
              <a:rPr lang="en-US" sz="2133" dirty="0">
                <a:solidFill>
                  <a:srgbClr val="231F20"/>
                </a:solidFill>
                <a:latin typeface="Trebuchet MS" pitchFamily="34" charset="0"/>
                <a:ea typeface="Trebuchet MS" pitchFamily="34" charset="-122"/>
                <a:cs typeface="Trebuchet MS" pitchFamily="34" charset="-120"/>
              </a:rPr>
              <a:t>October 4, 2022</a:t>
            </a:r>
            <a:endParaRPr lang="en-US" sz="4000" dirty="0"/>
          </a:p>
          <a:p>
            <a:pPr>
              <a:lnSpc>
                <a:spcPts val="3333"/>
              </a:lnSpc>
            </a:pPr>
            <a:r>
              <a:rPr lang="en-US" sz="2933" dirty="0">
                <a:solidFill>
                  <a:srgbClr val="231F20"/>
                </a:solidFill>
                <a:latin typeface="Trebuchet MS" pitchFamily="34" charset="0"/>
                <a:ea typeface="Trebuchet MS" pitchFamily="34" charset="-122"/>
                <a:cs typeface="Trebuchet MS" pitchFamily="34" charset="-120"/>
              </a:rPr>
              <a:t>We asked participants the following question:</a:t>
            </a:r>
          </a:p>
          <a:p>
            <a:pPr>
              <a:lnSpc>
                <a:spcPts val="3333"/>
              </a:lnSpc>
            </a:pPr>
            <a:endParaRPr lang="en-US" sz="2933" dirty="0">
              <a:solidFill>
                <a:srgbClr val="231F20"/>
              </a:solidFill>
              <a:latin typeface="Trebuchet MS" pitchFamily="34" charset="0"/>
              <a:ea typeface="Trebuchet MS" pitchFamily="34" charset="-122"/>
              <a:cs typeface="Trebuchet MS" pitchFamily="34" charset="-120"/>
            </a:endParaRPr>
          </a:p>
          <a:p>
            <a:pPr>
              <a:lnSpc>
                <a:spcPts val="3333"/>
              </a:lnSpc>
            </a:pPr>
            <a:r>
              <a:rPr lang="en-US" sz="2933" dirty="0">
                <a:solidFill>
                  <a:srgbClr val="231F20"/>
                </a:solidFill>
                <a:latin typeface="Trebuchet MS" pitchFamily="34" charset="0"/>
                <a:ea typeface="Trebuchet MS" pitchFamily="34" charset="-122"/>
                <a:cs typeface="Trebuchet MS" pitchFamily="34" charset="-120"/>
              </a:rPr>
              <a:t>Please provide your feedback on any or all of the 5 recommendations that were outlined in Part 4-of the districts’ Comprehensive Efficiency Study, including the potential of repurposing Frederick Leighton Elementary School.</a:t>
            </a:r>
            <a:endParaRPr lang="en-US" sz="4000" dirty="0"/>
          </a:p>
        </p:txBody>
      </p:sp>
      <p:sp>
        <p:nvSpPr>
          <p:cNvPr id="3" name="Shape 1"/>
          <p:cNvSpPr/>
          <p:nvPr/>
        </p:nvSpPr>
        <p:spPr>
          <a:xfrm>
            <a:off x="10363200" y="1373529"/>
            <a:ext cx="1828800" cy="5575448"/>
          </a:xfrm>
          <a:prstGeom prst="rect">
            <a:avLst/>
          </a:prstGeom>
          <a:solidFill>
            <a:srgbClr val="1A2442"/>
          </a:solidFill>
          <a:ln/>
        </p:spPr>
      </p:sp>
      <p:sp>
        <p:nvSpPr>
          <p:cNvPr id="4" name="Shape 2"/>
          <p:cNvSpPr/>
          <p:nvPr/>
        </p:nvSpPr>
        <p:spPr>
          <a:xfrm rot="-5400000" flipH="1">
            <a:off x="6685228" y="3173933"/>
            <a:ext cx="5490567" cy="1889760"/>
          </a:xfrm>
          <a:prstGeom prst="rtTriangle">
            <a:avLst/>
          </a:prstGeom>
          <a:solidFill>
            <a:srgbClr val="1A2442"/>
          </a:solidFill>
          <a:ln/>
        </p:spPr>
      </p:sp>
      <p:pic>
        <p:nvPicPr>
          <p:cNvPr id="5" name="Image 0" descr="https://dpe2badxax7zn.cloudfront.net/mw/6.2.0.b124/assets/discodash/teLogo.4d2fb30d.png"/>
          <p:cNvPicPr>
            <a:picLocks noChangeAspect="1"/>
          </p:cNvPicPr>
          <p:nvPr/>
        </p:nvPicPr>
        <p:blipFill>
          <a:blip r:embed="rId3"/>
          <a:stretch>
            <a:fillRect/>
          </a:stretch>
        </p:blipFill>
        <p:spPr>
          <a:xfrm>
            <a:off x="9754371" y="1562583"/>
            <a:ext cx="1950720" cy="50542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1425329"/>
            <a:ext cx="731520" cy="731520"/>
          </a:xfrm>
          <a:prstGeom prst="rect">
            <a:avLst/>
          </a:prstGeom>
        </p:spPr>
      </p:pic>
      <p:sp>
        <p:nvSpPr>
          <p:cNvPr id="3" name="Shape 0"/>
          <p:cNvSpPr/>
          <p:nvPr/>
        </p:nvSpPr>
        <p:spPr>
          <a:xfrm>
            <a:off x="1219200" y="243840"/>
            <a:ext cx="36576" cy="853440"/>
          </a:xfrm>
          <a:prstGeom prst="rect">
            <a:avLst/>
          </a:prstGeom>
          <a:solidFill>
            <a:srgbClr val="231F20"/>
          </a:solidFill>
          <a:ln/>
        </p:spPr>
      </p:sp>
      <p:sp>
        <p:nvSpPr>
          <p:cNvPr id="4" name="Text 1"/>
          <p:cNvSpPr/>
          <p:nvPr/>
        </p:nvSpPr>
        <p:spPr>
          <a:xfrm>
            <a:off x="731520" y="1364369"/>
            <a:ext cx="9144000" cy="853440"/>
          </a:xfrm>
          <a:prstGeom prst="rect">
            <a:avLst/>
          </a:prstGeom>
          <a:noFill/>
          <a:ln/>
        </p:spPr>
        <p:txBody>
          <a:bodyPr wrap="square" rtlCol="0" anchor="t"/>
          <a:lstStyle/>
          <a:p>
            <a:r>
              <a:rPr lang="en-US" sz="3200" dirty="0">
                <a:solidFill>
                  <a:srgbClr val="231F20"/>
                </a:solidFill>
                <a:latin typeface="Trebuchet MS" pitchFamily="34" charset="0"/>
                <a:ea typeface="Trebuchet MS" pitchFamily="34" charset="-122"/>
                <a:cs typeface="Trebuchet MS" pitchFamily="34" charset="-120"/>
              </a:rPr>
              <a:t>PARTICIPATION</a:t>
            </a:r>
            <a:endParaRPr lang="en-US" sz="3200" dirty="0"/>
          </a:p>
          <a:p>
            <a:r>
              <a:rPr lang="en-US" sz="3200" dirty="0">
                <a:solidFill>
                  <a:srgbClr val="231F20"/>
                </a:solidFill>
                <a:latin typeface="Trebuchet MS" pitchFamily="34" charset="0"/>
                <a:ea typeface="Trebuchet MS" pitchFamily="34" charset="-122"/>
                <a:cs typeface="Trebuchet MS" pitchFamily="34" charset="-120"/>
              </a:rPr>
              <a:t>Breakdown of Participation:</a:t>
            </a:r>
            <a:endParaRPr lang="en-US" sz="3200" dirty="0"/>
          </a:p>
        </p:txBody>
      </p:sp>
      <p:pic>
        <p:nvPicPr>
          <p:cNvPr id="7" name="Picture 6">
            <a:extLst>
              <a:ext uri="{FF2B5EF4-FFF2-40B4-BE49-F238E27FC236}">
                <a16:creationId xmlns:a16="http://schemas.microsoft.com/office/drawing/2014/main" id="{EC8EDCF1-27EB-45F9-A3DF-37CBC553EFDB}"/>
              </a:ext>
            </a:extLst>
          </p:cNvPr>
          <p:cNvPicPr>
            <a:picLocks noChangeAspect="1"/>
          </p:cNvPicPr>
          <p:nvPr/>
        </p:nvPicPr>
        <p:blipFill>
          <a:blip r:embed="rId4"/>
          <a:stretch>
            <a:fillRect/>
          </a:stretch>
        </p:blipFill>
        <p:spPr>
          <a:xfrm>
            <a:off x="515458" y="2372811"/>
            <a:ext cx="10684175" cy="424134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E4C7A-4DD3-4123-B915-E27A76BC677F}"/>
              </a:ext>
            </a:extLst>
          </p:cNvPr>
          <p:cNvSpPr>
            <a:spLocks noGrp="1"/>
          </p:cNvSpPr>
          <p:nvPr>
            <p:ph type="title"/>
          </p:nvPr>
        </p:nvSpPr>
        <p:spPr>
          <a:xfrm>
            <a:off x="673805" y="1822627"/>
            <a:ext cx="10515600" cy="401284"/>
          </a:xfrm>
        </p:spPr>
        <p:txBody>
          <a:bodyPr/>
          <a:lstStyle/>
          <a:p>
            <a:pPr algn="ctr"/>
            <a:r>
              <a:rPr lang="en-US" sz="4400" b="1" dirty="0"/>
              <a:t>Rachel’s Challenge OHS Chain Reaction</a:t>
            </a:r>
          </a:p>
        </p:txBody>
      </p:sp>
      <p:sp>
        <p:nvSpPr>
          <p:cNvPr id="3" name="Text Placeholder 2">
            <a:extLst>
              <a:ext uri="{FF2B5EF4-FFF2-40B4-BE49-F238E27FC236}">
                <a16:creationId xmlns:a16="http://schemas.microsoft.com/office/drawing/2014/main" id="{E2360995-5468-450A-BCBA-9269AC38AFE9}"/>
              </a:ext>
            </a:extLst>
          </p:cNvPr>
          <p:cNvSpPr>
            <a:spLocks noGrp="1"/>
          </p:cNvSpPr>
          <p:nvPr>
            <p:ph type="body" idx="1"/>
          </p:nvPr>
        </p:nvSpPr>
        <p:spPr>
          <a:xfrm>
            <a:off x="152400" y="2111022"/>
            <a:ext cx="11887200" cy="3673829"/>
          </a:xfrm>
        </p:spPr>
        <p:txBody>
          <a:bodyPr/>
          <a:lstStyle/>
          <a:p>
            <a:pPr marL="514350" indent="-285750">
              <a:buFont typeface="Arial" panose="020B0604020202020204" pitchFamily="34" charset="0"/>
              <a:buChar char="•"/>
            </a:pPr>
            <a:r>
              <a:rPr lang="en-US" sz="2000" dirty="0">
                <a:solidFill>
                  <a:schemeClr val="tx1"/>
                </a:solidFill>
              </a:rPr>
              <a:t>OHS had nearly 200 students participate in this year’s Rachel’s Challenge – Chain Reaction event </a:t>
            </a:r>
          </a:p>
          <a:p>
            <a:pPr marL="514350" indent="-285750">
              <a:buFont typeface="Arial" panose="020B0604020202020204" pitchFamily="34" charset="0"/>
              <a:buChar char="•"/>
            </a:pPr>
            <a:r>
              <a:rPr lang="en-US" sz="2000" dirty="0">
                <a:solidFill>
                  <a:schemeClr val="tx1"/>
                </a:solidFill>
              </a:rPr>
              <a:t>The event was held on September 27th &amp; September 28th</a:t>
            </a:r>
          </a:p>
          <a:p>
            <a:pPr marL="514350" indent="-285750">
              <a:buFont typeface="Arial" panose="020B0604020202020204" pitchFamily="34" charset="0"/>
              <a:buChar char="•"/>
            </a:pPr>
            <a:r>
              <a:rPr lang="en-US" sz="2000" dirty="0">
                <a:solidFill>
                  <a:schemeClr val="tx1"/>
                </a:solidFill>
              </a:rPr>
              <a:t>The Chain Reaction activity day is a transformational day of fun, leadership, and empowerment that encourages participants to view others as valuable</a:t>
            </a:r>
          </a:p>
          <a:p>
            <a:pPr marL="514350" indent="-285750">
              <a:buFont typeface="Arial" panose="020B0604020202020204" pitchFamily="34" charset="0"/>
              <a:buChar char="•"/>
            </a:pPr>
            <a:r>
              <a:rPr lang="en-US" sz="2000" dirty="0">
                <a:solidFill>
                  <a:schemeClr val="tx1"/>
                </a:solidFill>
              </a:rPr>
              <a:t>The goal of Chain Reaction is to help stop bullying, violence, and alienation </a:t>
            </a:r>
          </a:p>
          <a:p>
            <a:pPr marL="514350" indent="-285750">
              <a:buFont typeface="Arial" panose="020B0604020202020204" pitchFamily="34" charset="0"/>
              <a:buChar char="•"/>
            </a:pPr>
            <a:r>
              <a:rPr lang="en-US" sz="2000" dirty="0">
                <a:solidFill>
                  <a:schemeClr val="tx1"/>
                </a:solidFill>
              </a:rPr>
              <a:t>Through a variety of games, trust-building activities, and presentations, participants learn to view others and themselves in a positive manner</a:t>
            </a:r>
          </a:p>
          <a:p>
            <a:pPr marL="514350" indent="-285750">
              <a:buFont typeface="Arial" panose="020B0604020202020204" pitchFamily="34" charset="0"/>
              <a:buChar char="•"/>
            </a:pPr>
            <a:r>
              <a:rPr lang="en-US" sz="2000" dirty="0">
                <a:solidFill>
                  <a:schemeClr val="tx1"/>
                </a:solidFill>
              </a:rPr>
              <a:t>Rachel’s Challenge is a nonprofit organization dedicated to equipping and empowering students and adults to sustain a positive culture in their schools and communities by starting a chain reaction of kindness and compassion</a:t>
            </a:r>
          </a:p>
          <a:p>
            <a:pPr marL="514350" indent="-285750">
              <a:buFont typeface="Arial" panose="020B0604020202020204" pitchFamily="34" charset="0"/>
              <a:buChar char="•"/>
            </a:pPr>
            <a:r>
              <a:rPr lang="en-US" sz="2000" dirty="0">
                <a:solidFill>
                  <a:schemeClr val="tx1"/>
                </a:solidFill>
              </a:rPr>
              <a:t>This program was developed out of recognition of the life and writings of Rachel Scott, -- the first person killed in the Columbine High School shootings on April 20, 1999</a:t>
            </a:r>
          </a:p>
          <a:p>
            <a:pPr marL="514350" indent="-285750">
              <a:buFont typeface="Arial" panose="020B0604020202020204" pitchFamily="34" charset="0"/>
              <a:buChar char="•"/>
            </a:pPr>
            <a:r>
              <a:rPr lang="en-US" sz="2000" dirty="0">
                <a:solidFill>
                  <a:schemeClr val="tx1"/>
                </a:solidFill>
              </a:rPr>
              <a:t>Since its inception, over 23 million people have heard Rachel’s story in live settings worldwide</a:t>
            </a:r>
          </a:p>
          <a:p>
            <a:endParaRPr lang="en-US" dirty="0"/>
          </a:p>
        </p:txBody>
      </p:sp>
    </p:spTree>
    <p:extLst>
      <p:ext uri="{BB962C8B-B14F-4D97-AF65-F5344CB8AC3E}">
        <p14:creationId xmlns:p14="http://schemas.microsoft.com/office/powerpoint/2010/main" val="1367811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42755" y="1797634"/>
            <a:ext cx="731520" cy="731520"/>
          </a:xfrm>
          <a:prstGeom prst="rect">
            <a:avLst/>
          </a:prstGeom>
        </p:spPr>
      </p:pic>
      <p:sp>
        <p:nvSpPr>
          <p:cNvPr id="3" name="Shape 0"/>
          <p:cNvSpPr/>
          <p:nvPr/>
        </p:nvSpPr>
        <p:spPr>
          <a:xfrm>
            <a:off x="1020115" y="1675714"/>
            <a:ext cx="36576" cy="853440"/>
          </a:xfrm>
          <a:prstGeom prst="rect">
            <a:avLst/>
          </a:prstGeom>
          <a:solidFill>
            <a:srgbClr val="231F20"/>
          </a:solidFill>
          <a:ln/>
        </p:spPr>
      </p:sp>
      <p:sp>
        <p:nvSpPr>
          <p:cNvPr id="4" name="Text 1"/>
          <p:cNvSpPr/>
          <p:nvPr/>
        </p:nvSpPr>
        <p:spPr>
          <a:xfrm>
            <a:off x="1237488" y="1553794"/>
            <a:ext cx="9144000" cy="1219200"/>
          </a:xfrm>
          <a:prstGeom prst="rect">
            <a:avLst/>
          </a:prstGeom>
          <a:noFill/>
          <a:ln/>
        </p:spPr>
        <p:txBody>
          <a:bodyPr wrap="square" rtlCol="0" anchor="t"/>
          <a:lstStyle/>
          <a:p>
            <a:r>
              <a:rPr lang="en-US" sz="3200" dirty="0">
                <a:solidFill>
                  <a:srgbClr val="231F20"/>
                </a:solidFill>
                <a:latin typeface="Trebuchet MS" pitchFamily="34" charset="0"/>
                <a:ea typeface="Trebuchet MS" pitchFamily="34" charset="-122"/>
                <a:cs typeface="Trebuchet MS" pitchFamily="34" charset="-120"/>
              </a:rPr>
              <a:t>PARTICIPATION</a:t>
            </a:r>
            <a:endParaRPr lang="en-US" sz="3200" dirty="0"/>
          </a:p>
          <a:p>
            <a:r>
              <a:rPr lang="en-US" sz="3200" dirty="0">
                <a:solidFill>
                  <a:srgbClr val="231F20"/>
                </a:solidFill>
                <a:latin typeface="Trebuchet MS" pitchFamily="34" charset="0"/>
                <a:ea typeface="Trebuchet MS" pitchFamily="34" charset="-122"/>
                <a:cs typeface="Trebuchet MS" pitchFamily="34" charset="-120"/>
              </a:rPr>
              <a:t>Breakdown of Participation</a:t>
            </a:r>
            <a:endParaRPr lang="en-US" sz="3200" dirty="0"/>
          </a:p>
        </p:txBody>
      </p:sp>
      <p:pic>
        <p:nvPicPr>
          <p:cNvPr id="5" name="Picture 4">
            <a:extLst>
              <a:ext uri="{FF2B5EF4-FFF2-40B4-BE49-F238E27FC236}">
                <a16:creationId xmlns:a16="http://schemas.microsoft.com/office/drawing/2014/main" id="{9B8D16E8-9E57-4D84-8209-92BCE7CF60CB}"/>
              </a:ext>
            </a:extLst>
          </p:cNvPr>
          <p:cNvPicPr>
            <a:picLocks noChangeAspect="1"/>
          </p:cNvPicPr>
          <p:nvPr/>
        </p:nvPicPr>
        <p:blipFill>
          <a:blip r:embed="rId4"/>
          <a:stretch>
            <a:fillRect/>
          </a:stretch>
        </p:blipFill>
        <p:spPr>
          <a:xfrm>
            <a:off x="2210765" y="2772994"/>
            <a:ext cx="8343804" cy="3803804"/>
          </a:xfrm>
          <a:prstGeom prst="rect">
            <a:avLst/>
          </a:prstGeom>
        </p:spPr>
      </p:pic>
    </p:spTree>
    <p:extLst>
      <p:ext uri="{BB962C8B-B14F-4D97-AF65-F5344CB8AC3E}">
        <p14:creationId xmlns:p14="http://schemas.microsoft.com/office/powerpoint/2010/main" val="1961264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31180" y="1728486"/>
            <a:ext cx="731520" cy="731520"/>
          </a:xfrm>
          <a:prstGeom prst="rect">
            <a:avLst/>
          </a:prstGeom>
        </p:spPr>
      </p:pic>
      <p:sp>
        <p:nvSpPr>
          <p:cNvPr id="3" name="Shape 0"/>
          <p:cNvSpPr/>
          <p:nvPr/>
        </p:nvSpPr>
        <p:spPr>
          <a:xfrm>
            <a:off x="950821" y="1667526"/>
            <a:ext cx="36576" cy="853440"/>
          </a:xfrm>
          <a:prstGeom prst="rect">
            <a:avLst/>
          </a:prstGeom>
          <a:solidFill>
            <a:srgbClr val="231F20"/>
          </a:solidFill>
          <a:ln/>
        </p:spPr>
      </p:sp>
      <p:sp>
        <p:nvSpPr>
          <p:cNvPr id="4" name="Text 1"/>
          <p:cNvSpPr/>
          <p:nvPr/>
        </p:nvSpPr>
        <p:spPr>
          <a:xfrm>
            <a:off x="1064099" y="1581101"/>
            <a:ext cx="9144000" cy="1219200"/>
          </a:xfrm>
          <a:prstGeom prst="rect">
            <a:avLst/>
          </a:prstGeom>
          <a:noFill/>
          <a:ln/>
        </p:spPr>
        <p:txBody>
          <a:bodyPr wrap="square" rtlCol="0" anchor="t"/>
          <a:lstStyle/>
          <a:p>
            <a:r>
              <a:rPr lang="en-US" sz="3200" dirty="0">
                <a:solidFill>
                  <a:srgbClr val="231F20"/>
                </a:solidFill>
                <a:latin typeface="Trebuchet MS" pitchFamily="34" charset="0"/>
                <a:ea typeface="Trebuchet MS" pitchFamily="34" charset="-122"/>
                <a:cs typeface="Trebuchet MS" pitchFamily="34" charset="-120"/>
              </a:rPr>
              <a:t>PARTICIPATION</a:t>
            </a:r>
            <a:endParaRPr lang="en-US" sz="3200" dirty="0"/>
          </a:p>
          <a:p>
            <a:r>
              <a:rPr lang="en-US" sz="3200" dirty="0">
                <a:solidFill>
                  <a:srgbClr val="231F20"/>
                </a:solidFill>
                <a:latin typeface="Trebuchet MS" pitchFamily="34" charset="0"/>
                <a:ea typeface="Trebuchet MS" pitchFamily="34" charset="-122"/>
                <a:cs typeface="Trebuchet MS" pitchFamily="34" charset="-120"/>
              </a:rPr>
              <a:t>Breakdown of Participation</a:t>
            </a:r>
            <a:endParaRPr lang="en-US" sz="3200" dirty="0"/>
          </a:p>
        </p:txBody>
      </p:sp>
      <p:pic>
        <p:nvPicPr>
          <p:cNvPr id="5" name="Image 1" descr="preencoded.png"/>
          <p:cNvPicPr>
            <a:picLocks noChangeAspect="1"/>
          </p:cNvPicPr>
          <p:nvPr/>
        </p:nvPicPr>
        <p:blipFill>
          <a:blip r:embed="rId4"/>
          <a:stretch>
            <a:fillRect/>
          </a:stretch>
        </p:blipFill>
        <p:spPr>
          <a:xfrm>
            <a:off x="-460533" y="2190701"/>
            <a:ext cx="13113065" cy="607342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0714" y="1973869"/>
            <a:ext cx="731520" cy="731520"/>
          </a:xfrm>
          <a:prstGeom prst="rect">
            <a:avLst/>
          </a:prstGeom>
        </p:spPr>
      </p:pic>
      <p:sp>
        <p:nvSpPr>
          <p:cNvPr id="3" name="Shape 0"/>
          <p:cNvSpPr/>
          <p:nvPr/>
        </p:nvSpPr>
        <p:spPr>
          <a:xfrm>
            <a:off x="812234" y="1912909"/>
            <a:ext cx="36576" cy="853440"/>
          </a:xfrm>
          <a:prstGeom prst="rect">
            <a:avLst/>
          </a:prstGeom>
          <a:solidFill>
            <a:srgbClr val="231F20"/>
          </a:solidFill>
          <a:ln/>
        </p:spPr>
      </p:sp>
      <p:sp>
        <p:nvSpPr>
          <p:cNvPr id="4" name="Text 1"/>
          <p:cNvSpPr/>
          <p:nvPr/>
        </p:nvSpPr>
        <p:spPr>
          <a:xfrm>
            <a:off x="848810" y="1948405"/>
            <a:ext cx="9144000" cy="1219200"/>
          </a:xfrm>
          <a:prstGeom prst="rect">
            <a:avLst/>
          </a:prstGeom>
          <a:noFill/>
          <a:ln/>
        </p:spPr>
        <p:txBody>
          <a:bodyPr wrap="square" rtlCol="0" anchor="t"/>
          <a:lstStyle/>
          <a:p>
            <a:r>
              <a:rPr lang="en-US" sz="3200" dirty="0">
                <a:solidFill>
                  <a:srgbClr val="231F20"/>
                </a:solidFill>
                <a:latin typeface="Trebuchet MS" pitchFamily="34" charset="0"/>
                <a:ea typeface="Trebuchet MS" pitchFamily="34" charset="-122"/>
                <a:cs typeface="Trebuchet MS" pitchFamily="34" charset="-120"/>
              </a:rPr>
              <a:t>SURVEY RESPONSES: Enrollment Projections</a:t>
            </a:r>
            <a:endParaRPr lang="en-US" sz="3200" dirty="0"/>
          </a:p>
        </p:txBody>
      </p:sp>
      <p:pic>
        <p:nvPicPr>
          <p:cNvPr id="5" name="Image 1" descr="preencoded.png"/>
          <p:cNvPicPr>
            <a:picLocks noChangeAspect="1"/>
          </p:cNvPicPr>
          <p:nvPr/>
        </p:nvPicPr>
        <p:blipFill>
          <a:blip r:embed="rId4"/>
          <a:stretch>
            <a:fillRect/>
          </a:stretch>
        </p:blipFill>
        <p:spPr>
          <a:xfrm>
            <a:off x="-810433" y="2315708"/>
            <a:ext cx="13493403" cy="613664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6456" y="1508569"/>
            <a:ext cx="731520" cy="731520"/>
          </a:xfrm>
          <a:prstGeom prst="rect">
            <a:avLst/>
          </a:prstGeom>
        </p:spPr>
      </p:pic>
      <p:sp>
        <p:nvSpPr>
          <p:cNvPr id="3" name="Shape 0"/>
          <p:cNvSpPr/>
          <p:nvPr/>
        </p:nvSpPr>
        <p:spPr>
          <a:xfrm>
            <a:off x="970267" y="1583419"/>
            <a:ext cx="36576" cy="853440"/>
          </a:xfrm>
          <a:prstGeom prst="rect">
            <a:avLst/>
          </a:prstGeom>
          <a:solidFill>
            <a:srgbClr val="231F20"/>
          </a:solidFill>
          <a:ln/>
        </p:spPr>
      </p:sp>
      <p:sp>
        <p:nvSpPr>
          <p:cNvPr id="4" name="Text 1"/>
          <p:cNvSpPr/>
          <p:nvPr/>
        </p:nvSpPr>
        <p:spPr>
          <a:xfrm>
            <a:off x="1121973" y="1630489"/>
            <a:ext cx="9144000" cy="1219200"/>
          </a:xfrm>
          <a:prstGeom prst="rect">
            <a:avLst/>
          </a:prstGeom>
          <a:noFill/>
          <a:ln/>
        </p:spPr>
        <p:txBody>
          <a:bodyPr wrap="square" rtlCol="0" anchor="t"/>
          <a:lstStyle/>
          <a:p>
            <a:r>
              <a:rPr lang="en-US" sz="3200" dirty="0">
                <a:solidFill>
                  <a:srgbClr val="231F20"/>
                </a:solidFill>
                <a:latin typeface="Trebuchet MS" pitchFamily="34" charset="0"/>
                <a:ea typeface="Trebuchet MS" pitchFamily="34" charset="-122"/>
                <a:cs typeface="Trebuchet MS" pitchFamily="34" charset="-120"/>
              </a:rPr>
              <a:t>SURVEY RESPONSES: Repurposing Leighton</a:t>
            </a:r>
            <a:endParaRPr lang="en-US" sz="3200" dirty="0"/>
          </a:p>
        </p:txBody>
      </p:sp>
      <p:pic>
        <p:nvPicPr>
          <p:cNvPr id="5" name="Image 1" descr="preencoded.png"/>
          <p:cNvPicPr>
            <a:picLocks noChangeAspect="1"/>
          </p:cNvPicPr>
          <p:nvPr/>
        </p:nvPicPr>
        <p:blipFill>
          <a:blip r:embed="rId4"/>
          <a:stretch>
            <a:fillRect/>
          </a:stretch>
        </p:blipFill>
        <p:spPr>
          <a:xfrm>
            <a:off x="-1116756" y="1919084"/>
            <a:ext cx="13834533" cy="640757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53535" y="1433783"/>
            <a:ext cx="731520" cy="731520"/>
          </a:xfrm>
          <a:prstGeom prst="rect">
            <a:avLst/>
          </a:prstGeom>
        </p:spPr>
      </p:pic>
      <p:sp>
        <p:nvSpPr>
          <p:cNvPr id="3" name="Shape 0"/>
          <p:cNvSpPr/>
          <p:nvPr/>
        </p:nvSpPr>
        <p:spPr>
          <a:xfrm>
            <a:off x="1121807" y="1499919"/>
            <a:ext cx="36576" cy="853440"/>
          </a:xfrm>
          <a:prstGeom prst="rect">
            <a:avLst/>
          </a:prstGeom>
          <a:solidFill>
            <a:srgbClr val="231F20"/>
          </a:solidFill>
          <a:ln/>
        </p:spPr>
      </p:sp>
      <p:sp>
        <p:nvSpPr>
          <p:cNvPr id="4" name="Text 1"/>
          <p:cNvSpPr/>
          <p:nvPr/>
        </p:nvSpPr>
        <p:spPr>
          <a:xfrm>
            <a:off x="1341119" y="1499919"/>
            <a:ext cx="9144000" cy="1219200"/>
          </a:xfrm>
          <a:prstGeom prst="rect">
            <a:avLst/>
          </a:prstGeom>
          <a:noFill/>
          <a:ln/>
        </p:spPr>
        <p:txBody>
          <a:bodyPr wrap="square" rtlCol="0" anchor="t"/>
          <a:lstStyle/>
          <a:p>
            <a:r>
              <a:rPr lang="en-US" sz="3200" dirty="0">
                <a:solidFill>
                  <a:srgbClr val="231F20"/>
                </a:solidFill>
                <a:latin typeface="Trebuchet MS" pitchFamily="34" charset="0"/>
                <a:ea typeface="Trebuchet MS" pitchFamily="34" charset="-122"/>
                <a:cs typeface="Trebuchet MS" pitchFamily="34" charset="-120"/>
              </a:rPr>
              <a:t>SURVEY RESPONSES: Facilities Planning Team</a:t>
            </a:r>
            <a:endParaRPr lang="en-US" sz="3200" dirty="0"/>
          </a:p>
        </p:txBody>
      </p:sp>
      <p:pic>
        <p:nvPicPr>
          <p:cNvPr id="6" name="Picture 5">
            <a:extLst>
              <a:ext uri="{FF2B5EF4-FFF2-40B4-BE49-F238E27FC236}">
                <a16:creationId xmlns:a16="http://schemas.microsoft.com/office/drawing/2014/main" id="{F6897C71-9D2E-41B6-9F55-44B42E4694AD}"/>
              </a:ext>
            </a:extLst>
          </p:cNvPr>
          <p:cNvPicPr>
            <a:picLocks noChangeAspect="1"/>
          </p:cNvPicPr>
          <p:nvPr/>
        </p:nvPicPr>
        <p:blipFill>
          <a:blip r:embed="rId4"/>
          <a:stretch>
            <a:fillRect/>
          </a:stretch>
        </p:blipFill>
        <p:spPr>
          <a:xfrm>
            <a:off x="153536" y="2048559"/>
            <a:ext cx="11519167" cy="4701411"/>
          </a:xfrm>
          <a:prstGeom prst="rect">
            <a:avLst/>
          </a:prstGeom>
        </p:spPr>
      </p:pic>
    </p:spTree>
    <p:extLst>
      <p:ext uri="{BB962C8B-B14F-4D97-AF65-F5344CB8AC3E}">
        <p14:creationId xmlns:p14="http://schemas.microsoft.com/office/powerpoint/2010/main" val="1334148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7680" y="1380627"/>
            <a:ext cx="731520" cy="731520"/>
          </a:xfrm>
          <a:prstGeom prst="rect">
            <a:avLst/>
          </a:prstGeom>
        </p:spPr>
      </p:pic>
      <p:sp>
        <p:nvSpPr>
          <p:cNvPr id="3" name="Shape 0"/>
          <p:cNvSpPr/>
          <p:nvPr/>
        </p:nvSpPr>
        <p:spPr>
          <a:xfrm>
            <a:off x="980838" y="1258707"/>
            <a:ext cx="36576" cy="853440"/>
          </a:xfrm>
          <a:prstGeom prst="rect">
            <a:avLst/>
          </a:prstGeom>
          <a:solidFill>
            <a:srgbClr val="231F20"/>
          </a:solidFill>
          <a:ln/>
        </p:spPr>
      </p:sp>
      <p:sp>
        <p:nvSpPr>
          <p:cNvPr id="4" name="Text 1"/>
          <p:cNvSpPr/>
          <p:nvPr/>
        </p:nvSpPr>
        <p:spPr>
          <a:xfrm>
            <a:off x="1036320" y="1441587"/>
            <a:ext cx="10832480" cy="1219200"/>
          </a:xfrm>
          <a:prstGeom prst="rect">
            <a:avLst/>
          </a:prstGeom>
          <a:noFill/>
          <a:ln/>
        </p:spPr>
        <p:txBody>
          <a:bodyPr wrap="square" rtlCol="0" anchor="t"/>
          <a:lstStyle/>
          <a:p>
            <a:r>
              <a:rPr lang="en-US" sz="3200" dirty="0">
                <a:solidFill>
                  <a:srgbClr val="231F20"/>
                </a:solidFill>
                <a:latin typeface="Trebuchet MS" pitchFamily="34" charset="0"/>
                <a:ea typeface="Trebuchet MS" pitchFamily="34" charset="-122"/>
                <a:cs typeface="Trebuchet MS" pitchFamily="34" charset="-120"/>
              </a:rPr>
              <a:t>SURVEY RESPONSES: Engage Community and Architect</a:t>
            </a:r>
            <a:endParaRPr lang="en-US" sz="3200" dirty="0"/>
          </a:p>
        </p:txBody>
      </p:sp>
      <p:pic>
        <p:nvPicPr>
          <p:cNvPr id="6" name="Picture 5">
            <a:extLst>
              <a:ext uri="{FF2B5EF4-FFF2-40B4-BE49-F238E27FC236}">
                <a16:creationId xmlns:a16="http://schemas.microsoft.com/office/drawing/2014/main" id="{1D579B80-0EDA-4434-A130-46C970ABE2FE}"/>
              </a:ext>
            </a:extLst>
          </p:cNvPr>
          <p:cNvPicPr>
            <a:picLocks noChangeAspect="1"/>
          </p:cNvPicPr>
          <p:nvPr/>
        </p:nvPicPr>
        <p:blipFill>
          <a:blip r:embed="rId4"/>
          <a:stretch>
            <a:fillRect/>
          </a:stretch>
        </p:blipFill>
        <p:spPr>
          <a:xfrm>
            <a:off x="196080" y="2112147"/>
            <a:ext cx="11525644" cy="4745853"/>
          </a:xfrm>
          <a:prstGeom prst="rect">
            <a:avLst/>
          </a:prstGeom>
        </p:spPr>
      </p:pic>
    </p:spTree>
    <p:extLst>
      <p:ext uri="{BB962C8B-B14F-4D97-AF65-F5344CB8AC3E}">
        <p14:creationId xmlns:p14="http://schemas.microsoft.com/office/powerpoint/2010/main" val="754072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27969" y="1525543"/>
            <a:ext cx="731520" cy="731520"/>
          </a:xfrm>
          <a:prstGeom prst="rect">
            <a:avLst/>
          </a:prstGeom>
        </p:spPr>
      </p:pic>
      <p:sp>
        <p:nvSpPr>
          <p:cNvPr id="3" name="Shape 0"/>
          <p:cNvSpPr/>
          <p:nvPr/>
        </p:nvSpPr>
        <p:spPr>
          <a:xfrm>
            <a:off x="974160" y="1464583"/>
            <a:ext cx="36576" cy="853440"/>
          </a:xfrm>
          <a:prstGeom prst="rect">
            <a:avLst/>
          </a:prstGeom>
          <a:solidFill>
            <a:srgbClr val="231F20"/>
          </a:solidFill>
          <a:ln/>
        </p:spPr>
      </p:sp>
      <p:sp>
        <p:nvSpPr>
          <p:cNvPr id="4" name="Text 1"/>
          <p:cNvSpPr/>
          <p:nvPr/>
        </p:nvSpPr>
        <p:spPr>
          <a:xfrm>
            <a:off x="364769" y="1647463"/>
            <a:ext cx="11720664" cy="1219200"/>
          </a:xfrm>
          <a:prstGeom prst="rect">
            <a:avLst/>
          </a:prstGeom>
          <a:noFill/>
          <a:ln/>
        </p:spPr>
        <p:txBody>
          <a:bodyPr wrap="square" rtlCol="0" anchor="t"/>
          <a:lstStyle/>
          <a:p>
            <a:pPr algn="ctr"/>
            <a:r>
              <a:rPr lang="en-US" sz="2800" dirty="0">
                <a:solidFill>
                  <a:srgbClr val="231F20"/>
                </a:solidFill>
                <a:latin typeface="Trebuchet MS" pitchFamily="34" charset="0"/>
                <a:ea typeface="Trebuchet MS" pitchFamily="34" charset="-122"/>
                <a:cs typeface="Trebuchet MS" pitchFamily="34" charset="-120"/>
              </a:rPr>
              <a:t>SURVEY RESPONSES: Careful Consideration of Capital Projects</a:t>
            </a:r>
            <a:endParaRPr lang="en-US" sz="2800" dirty="0"/>
          </a:p>
        </p:txBody>
      </p:sp>
      <p:pic>
        <p:nvPicPr>
          <p:cNvPr id="6" name="Picture 5">
            <a:extLst>
              <a:ext uri="{FF2B5EF4-FFF2-40B4-BE49-F238E27FC236}">
                <a16:creationId xmlns:a16="http://schemas.microsoft.com/office/drawing/2014/main" id="{ADC5D8CC-B982-4122-97B5-3A03408CDA4B}"/>
              </a:ext>
            </a:extLst>
          </p:cNvPr>
          <p:cNvPicPr>
            <a:picLocks noChangeAspect="1"/>
          </p:cNvPicPr>
          <p:nvPr/>
        </p:nvPicPr>
        <p:blipFill>
          <a:blip r:embed="rId4"/>
          <a:stretch>
            <a:fillRect/>
          </a:stretch>
        </p:blipFill>
        <p:spPr>
          <a:xfrm>
            <a:off x="95237" y="2257063"/>
            <a:ext cx="11731994" cy="4874871"/>
          </a:xfrm>
          <a:prstGeom prst="rect">
            <a:avLst/>
          </a:prstGeom>
        </p:spPr>
      </p:pic>
    </p:spTree>
    <p:extLst>
      <p:ext uri="{BB962C8B-B14F-4D97-AF65-F5344CB8AC3E}">
        <p14:creationId xmlns:p14="http://schemas.microsoft.com/office/powerpoint/2010/main" val="3544975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48812" y="1469985"/>
            <a:ext cx="731520" cy="731520"/>
          </a:xfrm>
          <a:prstGeom prst="rect">
            <a:avLst/>
          </a:prstGeom>
        </p:spPr>
      </p:pic>
      <p:sp>
        <p:nvSpPr>
          <p:cNvPr id="3" name="Shape 0"/>
          <p:cNvSpPr/>
          <p:nvPr/>
        </p:nvSpPr>
        <p:spPr>
          <a:xfrm>
            <a:off x="1063347" y="1469985"/>
            <a:ext cx="36576" cy="853440"/>
          </a:xfrm>
          <a:prstGeom prst="rect">
            <a:avLst/>
          </a:prstGeom>
          <a:solidFill>
            <a:srgbClr val="231F20"/>
          </a:solidFill>
          <a:ln/>
        </p:spPr>
      </p:sp>
      <p:sp>
        <p:nvSpPr>
          <p:cNvPr id="4" name="Text 1"/>
          <p:cNvSpPr/>
          <p:nvPr/>
        </p:nvSpPr>
        <p:spPr>
          <a:xfrm>
            <a:off x="1255776" y="1591905"/>
            <a:ext cx="9144000" cy="1219200"/>
          </a:xfrm>
          <a:prstGeom prst="rect">
            <a:avLst/>
          </a:prstGeom>
          <a:noFill/>
          <a:ln/>
        </p:spPr>
        <p:txBody>
          <a:bodyPr wrap="square" rtlCol="0" anchor="t"/>
          <a:lstStyle/>
          <a:p>
            <a:r>
              <a:rPr lang="en-US" sz="2400" dirty="0">
                <a:solidFill>
                  <a:srgbClr val="231F20"/>
                </a:solidFill>
                <a:latin typeface="Trebuchet MS" pitchFamily="34" charset="0"/>
                <a:ea typeface="Trebuchet MS" pitchFamily="34" charset="-122"/>
                <a:cs typeface="Trebuchet MS" pitchFamily="34" charset="-120"/>
              </a:rPr>
              <a:t>WORDCLOUD</a:t>
            </a:r>
            <a:r>
              <a:rPr lang="en-US" sz="2400" dirty="0"/>
              <a:t>: </a:t>
            </a:r>
            <a:r>
              <a:rPr lang="en-US" sz="2400" dirty="0">
                <a:solidFill>
                  <a:srgbClr val="231F20"/>
                </a:solidFill>
                <a:latin typeface="Trebuchet MS" pitchFamily="34" charset="0"/>
                <a:ea typeface="Trebuchet MS" pitchFamily="34" charset="-122"/>
                <a:cs typeface="Trebuchet MS" pitchFamily="34" charset="-120"/>
              </a:rPr>
              <a:t>Most Frequent Terms</a:t>
            </a:r>
            <a:endParaRPr lang="en-US" sz="2400" dirty="0"/>
          </a:p>
        </p:txBody>
      </p:sp>
      <p:pic>
        <p:nvPicPr>
          <p:cNvPr id="7" name="Picture 6">
            <a:extLst>
              <a:ext uri="{FF2B5EF4-FFF2-40B4-BE49-F238E27FC236}">
                <a16:creationId xmlns:a16="http://schemas.microsoft.com/office/drawing/2014/main" id="{FD684A1D-A7F5-470C-9BA4-2B0077C946FF}"/>
              </a:ext>
            </a:extLst>
          </p:cNvPr>
          <p:cNvPicPr>
            <a:picLocks noChangeAspect="1"/>
          </p:cNvPicPr>
          <p:nvPr/>
        </p:nvPicPr>
        <p:blipFill>
          <a:blip r:embed="rId4"/>
          <a:stretch>
            <a:fillRect/>
          </a:stretch>
        </p:blipFill>
        <p:spPr>
          <a:xfrm>
            <a:off x="953484" y="2163207"/>
            <a:ext cx="10589832" cy="460518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304800" y="1554866"/>
            <a:ext cx="731520" cy="731520"/>
          </a:xfrm>
          <a:prstGeom prst="rect">
            <a:avLst/>
          </a:prstGeom>
        </p:spPr>
      </p:pic>
      <p:sp>
        <p:nvSpPr>
          <p:cNvPr id="3" name="Shape 0"/>
          <p:cNvSpPr/>
          <p:nvPr/>
        </p:nvSpPr>
        <p:spPr>
          <a:xfrm>
            <a:off x="1036320" y="1432946"/>
            <a:ext cx="36576" cy="853440"/>
          </a:xfrm>
          <a:prstGeom prst="rect">
            <a:avLst/>
          </a:prstGeom>
          <a:solidFill>
            <a:srgbClr val="231F20"/>
          </a:solidFill>
          <a:ln/>
        </p:spPr>
      </p:sp>
      <p:sp>
        <p:nvSpPr>
          <p:cNvPr id="4" name="Text 1"/>
          <p:cNvSpPr/>
          <p:nvPr/>
        </p:nvSpPr>
        <p:spPr>
          <a:xfrm>
            <a:off x="1036320" y="1611968"/>
            <a:ext cx="9144000" cy="1219200"/>
          </a:xfrm>
          <a:prstGeom prst="rect">
            <a:avLst/>
          </a:prstGeom>
          <a:noFill/>
          <a:ln/>
        </p:spPr>
        <p:txBody>
          <a:bodyPr wrap="square" rtlCol="0" anchor="t"/>
          <a:lstStyle/>
          <a:p>
            <a:r>
              <a:rPr lang="en-US" sz="3200" dirty="0">
                <a:solidFill>
                  <a:srgbClr val="231F20"/>
                </a:solidFill>
                <a:latin typeface="Trebuchet MS" pitchFamily="34" charset="0"/>
                <a:ea typeface="Trebuchet MS" pitchFamily="34" charset="-122"/>
                <a:cs typeface="Trebuchet MS" pitchFamily="34" charset="-120"/>
              </a:rPr>
              <a:t>THOUGHTS</a:t>
            </a:r>
            <a:r>
              <a:rPr lang="en-US" sz="3200" dirty="0"/>
              <a:t>: </a:t>
            </a:r>
            <a:r>
              <a:rPr lang="en-US" sz="3200" dirty="0">
                <a:solidFill>
                  <a:srgbClr val="231F20"/>
                </a:solidFill>
                <a:latin typeface="Trebuchet MS" pitchFamily="34" charset="0"/>
                <a:ea typeface="Trebuchet MS" pitchFamily="34" charset="-122"/>
                <a:cs typeface="Trebuchet MS" pitchFamily="34" charset="-120"/>
              </a:rPr>
              <a:t>Key Thoughts</a:t>
            </a:r>
            <a:endParaRPr lang="en-US" sz="3200" dirty="0"/>
          </a:p>
        </p:txBody>
      </p:sp>
      <p:pic>
        <p:nvPicPr>
          <p:cNvPr id="5" name="Image 1" descr="preencoded.png"/>
          <p:cNvPicPr>
            <a:picLocks noChangeAspect="1"/>
          </p:cNvPicPr>
          <p:nvPr/>
        </p:nvPicPr>
        <p:blipFill>
          <a:blip r:embed="rId4"/>
          <a:stretch>
            <a:fillRect/>
          </a:stretch>
        </p:blipFill>
        <p:spPr>
          <a:xfrm>
            <a:off x="-907627" y="1524000"/>
            <a:ext cx="13980776" cy="647530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290911" y="1783413"/>
            <a:ext cx="731520" cy="731520"/>
          </a:xfrm>
          <a:prstGeom prst="rect">
            <a:avLst/>
          </a:prstGeom>
        </p:spPr>
      </p:pic>
      <p:sp>
        <p:nvSpPr>
          <p:cNvPr id="3" name="Shape 0"/>
          <p:cNvSpPr/>
          <p:nvPr/>
        </p:nvSpPr>
        <p:spPr>
          <a:xfrm>
            <a:off x="1113099" y="1661493"/>
            <a:ext cx="36576" cy="853440"/>
          </a:xfrm>
          <a:prstGeom prst="rect">
            <a:avLst/>
          </a:prstGeom>
          <a:solidFill>
            <a:srgbClr val="231F20"/>
          </a:solidFill>
          <a:ln/>
        </p:spPr>
      </p:sp>
      <p:sp>
        <p:nvSpPr>
          <p:cNvPr id="4" name="Text 1"/>
          <p:cNvSpPr/>
          <p:nvPr/>
        </p:nvSpPr>
        <p:spPr>
          <a:xfrm>
            <a:off x="1255776" y="1783413"/>
            <a:ext cx="9144000" cy="1219200"/>
          </a:xfrm>
          <a:prstGeom prst="rect">
            <a:avLst/>
          </a:prstGeom>
          <a:noFill/>
          <a:ln/>
        </p:spPr>
        <p:txBody>
          <a:bodyPr wrap="square" rtlCol="0" anchor="t"/>
          <a:lstStyle/>
          <a:p>
            <a:r>
              <a:rPr lang="en-US" sz="3200" dirty="0">
                <a:solidFill>
                  <a:srgbClr val="231F20"/>
                </a:solidFill>
                <a:latin typeface="Trebuchet MS" pitchFamily="34" charset="0"/>
                <a:ea typeface="Trebuchet MS" pitchFamily="34" charset="-122"/>
                <a:cs typeface="Trebuchet MS" pitchFamily="34" charset="-120"/>
              </a:rPr>
              <a:t>THOUGHTS THEME</a:t>
            </a:r>
            <a:r>
              <a:rPr lang="en-US" sz="3200" dirty="0"/>
              <a:t>: </a:t>
            </a:r>
            <a:r>
              <a:rPr lang="en-US" sz="3200" dirty="0">
                <a:solidFill>
                  <a:srgbClr val="231F20"/>
                </a:solidFill>
                <a:latin typeface="Trebuchet MS" pitchFamily="34" charset="0"/>
                <a:ea typeface="Trebuchet MS" pitchFamily="34" charset="-122"/>
                <a:cs typeface="Trebuchet MS" pitchFamily="34" charset="-120"/>
              </a:rPr>
              <a:t>Class Sizes</a:t>
            </a:r>
            <a:endParaRPr lang="en-US" sz="3200" dirty="0"/>
          </a:p>
        </p:txBody>
      </p:sp>
      <p:pic>
        <p:nvPicPr>
          <p:cNvPr id="5" name="Image 1" descr="preencoded.png"/>
          <p:cNvPicPr>
            <a:picLocks noChangeAspect="1"/>
          </p:cNvPicPr>
          <p:nvPr/>
        </p:nvPicPr>
        <p:blipFill>
          <a:blip r:embed="rId4"/>
          <a:stretch>
            <a:fillRect/>
          </a:stretch>
        </p:blipFill>
        <p:spPr>
          <a:xfrm>
            <a:off x="-1128532" y="2149173"/>
            <a:ext cx="14726855" cy="682085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533400" y="1619405"/>
            <a:ext cx="11125200" cy="98409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400"/>
              <a:buFont typeface="Calibri"/>
              <a:buNone/>
            </a:pPr>
            <a:r>
              <a:rPr lang="en-US" sz="4400" b="1" dirty="0"/>
              <a:t>Read to Them</a:t>
            </a:r>
            <a:endParaRPr sz="4400" b="1" dirty="0"/>
          </a:p>
        </p:txBody>
      </p:sp>
      <p:sp>
        <p:nvSpPr>
          <p:cNvPr id="2" name="TextBox 1">
            <a:extLst>
              <a:ext uri="{FF2B5EF4-FFF2-40B4-BE49-F238E27FC236}">
                <a16:creationId xmlns:a16="http://schemas.microsoft.com/office/drawing/2014/main" id="{CB4FB87B-9E0D-4211-B75D-CEE651CF9721}"/>
              </a:ext>
            </a:extLst>
          </p:cNvPr>
          <p:cNvSpPr txBox="1"/>
          <p:nvPr/>
        </p:nvSpPr>
        <p:spPr>
          <a:xfrm>
            <a:off x="635000" y="2300714"/>
            <a:ext cx="11125200" cy="1815882"/>
          </a:xfrm>
          <a:prstGeom prst="rect">
            <a:avLst/>
          </a:prstGeom>
          <a:noFill/>
        </p:spPr>
        <p:txBody>
          <a:bodyPr wrap="square" rtlCol="0">
            <a:spAutoFit/>
          </a:bodyPr>
          <a:lstStyle/>
          <a:p>
            <a:pPr marL="342900" indent="-342900">
              <a:buFont typeface="Arial" panose="020B0604020202020204" pitchFamily="34" charset="0"/>
              <a:buChar char="•"/>
            </a:pPr>
            <a:r>
              <a:rPr lang="en-US" sz="1800" dirty="0">
                <a:latin typeface="+mn-lt"/>
              </a:rPr>
              <a:t>Read to Them promotes personal and academic success in students by providing the reading-based structure to forge lasting partnerships between families, schools, and their communities.</a:t>
            </a:r>
          </a:p>
          <a:p>
            <a:endParaRPr lang="en-US" sz="1800" dirty="0">
              <a:latin typeface="+mn-lt"/>
            </a:endParaRPr>
          </a:p>
          <a:p>
            <a:pPr marL="342900" indent="-342900">
              <a:buFont typeface="Arial" panose="020B0604020202020204" pitchFamily="34" charset="0"/>
              <a:buChar char="•"/>
            </a:pPr>
            <a:r>
              <a:rPr lang="en-US" sz="1800" dirty="0">
                <a:latin typeface="+mn-lt"/>
              </a:rPr>
              <a:t>OCSD received a grant from RTT to support “One School, One Book” </a:t>
            </a:r>
          </a:p>
          <a:p>
            <a:pPr marL="342900" indent="-342900">
              <a:buFont typeface="Arial" panose="020B0604020202020204" pitchFamily="34" charset="0"/>
              <a:buChar char="•"/>
            </a:pPr>
            <a:endParaRPr lang="en-US" sz="2000" dirty="0">
              <a:latin typeface="+mn-lt"/>
            </a:endParaRPr>
          </a:p>
          <a:p>
            <a:endParaRPr lang="en-US" sz="2000" b="1" dirty="0">
              <a:latin typeface="+mn-lt"/>
            </a:endParaRPr>
          </a:p>
        </p:txBody>
      </p:sp>
      <p:pic>
        <p:nvPicPr>
          <p:cNvPr id="7" name="Picture 6">
            <a:extLst>
              <a:ext uri="{FF2B5EF4-FFF2-40B4-BE49-F238E27FC236}">
                <a16:creationId xmlns:a16="http://schemas.microsoft.com/office/drawing/2014/main" id="{B17ACF5B-1A7C-47F4-BC7F-480F7B179073}"/>
              </a:ext>
            </a:extLst>
          </p:cNvPr>
          <p:cNvPicPr>
            <a:picLocks noChangeAspect="1"/>
          </p:cNvPicPr>
          <p:nvPr/>
        </p:nvPicPr>
        <p:blipFill>
          <a:blip r:embed="rId3"/>
          <a:stretch>
            <a:fillRect/>
          </a:stretch>
        </p:blipFill>
        <p:spPr>
          <a:xfrm rot="584126">
            <a:off x="6615185" y="3791213"/>
            <a:ext cx="1924450" cy="2894761"/>
          </a:xfrm>
          <a:prstGeom prst="rect">
            <a:avLst/>
          </a:prstGeom>
        </p:spPr>
      </p:pic>
      <p:pic>
        <p:nvPicPr>
          <p:cNvPr id="9" name="Picture 8">
            <a:extLst>
              <a:ext uri="{FF2B5EF4-FFF2-40B4-BE49-F238E27FC236}">
                <a16:creationId xmlns:a16="http://schemas.microsoft.com/office/drawing/2014/main" id="{021CBA9A-2A4A-4C5E-8B76-BCD6A6AC230B}"/>
              </a:ext>
            </a:extLst>
          </p:cNvPr>
          <p:cNvPicPr>
            <a:picLocks noChangeAspect="1"/>
          </p:cNvPicPr>
          <p:nvPr/>
        </p:nvPicPr>
        <p:blipFill>
          <a:blip r:embed="rId4"/>
          <a:stretch>
            <a:fillRect/>
          </a:stretch>
        </p:blipFill>
        <p:spPr>
          <a:xfrm rot="20970943">
            <a:off x="1042878" y="3940439"/>
            <a:ext cx="1881829" cy="2772384"/>
          </a:xfrm>
          <a:prstGeom prst="rect">
            <a:avLst/>
          </a:prstGeom>
        </p:spPr>
      </p:pic>
      <p:pic>
        <p:nvPicPr>
          <p:cNvPr id="11" name="Picture 10">
            <a:extLst>
              <a:ext uri="{FF2B5EF4-FFF2-40B4-BE49-F238E27FC236}">
                <a16:creationId xmlns:a16="http://schemas.microsoft.com/office/drawing/2014/main" id="{19449B64-17DF-4A7B-9006-01F4F4B592D5}"/>
              </a:ext>
            </a:extLst>
          </p:cNvPr>
          <p:cNvPicPr>
            <a:picLocks noChangeAspect="1"/>
          </p:cNvPicPr>
          <p:nvPr/>
        </p:nvPicPr>
        <p:blipFill>
          <a:blip r:embed="rId5"/>
          <a:stretch>
            <a:fillRect/>
          </a:stretch>
        </p:blipFill>
        <p:spPr>
          <a:xfrm>
            <a:off x="2897117" y="4101516"/>
            <a:ext cx="2896439" cy="2274157"/>
          </a:xfrm>
          <a:prstGeom prst="rect">
            <a:avLst/>
          </a:prstGeom>
        </p:spPr>
      </p:pic>
      <p:pic>
        <p:nvPicPr>
          <p:cNvPr id="13" name="Picture 12">
            <a:extLst>
              <a:ext uri="{FF2B5EF4-FFF2-40B4-BE49-F238E27FC236}">
                <a16:creationId xmlns:a16="http://schemas.microsoft.com/office/drawing/2014/main" id="{6B772E53-92D2-41E5-87B4-35FA26297CD6}"/>
              </a:ext>
            </a:extLst>
          </p:cNvPr>
          <p:cNvPicPr>
            <a:picLocks noChangeAspect="1"/>
          </p:cNvPicPr>
          <p:nvPr/>
        </p:nvPicPr>
        <p:blipFill>
          <a:blip r:embed="rId6"/>
          <a:stretch>
            <a:fillRect/>
          </a:stretch>
        </p:blipFill>
        <p:spPr>
          <a:xfrm>
            <a:off x="8634634" y="4254501"/>
            <a:ext cx="2751019" cy="2274158"/>
          </a:xfrm>
          <a:prstGeom prst="rect">
            <a:avLst/>
          </a:prstGeom>
        </p:spPr>
      </p:pic>
    </p:spTree>
    <p:extLst>
      <p:ext uri="{BB962C8B-B14F-4D97-AF65-F5344CB8AC3E}">
        <p14:creationId xmlns:p14="http://schemas.microsoft.com/office/powerpoint/2010/main" val="4149961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304800" y="1656080"/>
            <a:ext cx="731520" cy="731520"/>
          </a:xfrm>
          <a:prstGeom prst="rect">
            <a:avLst/>
          </a:prstGeom>
        </p:spPr>
      </p:pic>
      <p:sp>
        <p:nvSpPr>
          <p:cNvPr id="3" name="Shape 0"/>
          <p:cNvSpPr/>
          <p:nvPr/>
        </p:nvSpPr>
        <p:spPr>
          <a:xfrm>
            <a:off x="1127760" y="1534160"/>
            <a:ext cx="36576" cy="853440"/>
          </a:xfrm>
          <a:prstGeom prst="rect">
            <a:avLst/>
          </a:prstGeom>
          <a:solidFill>
            <a:srgbClr val="231F20"/>
          </a:solidFill>
          <a:ln/>
        </p:spPr>
      </p:sp>
      <p:sp>
        <p:nvSpPr>
          <p:cNvPr id="4" name="Text 1"/>
          <p:cNvSpPr/>
          <p:nvPr/>
        </p:nvSpPr>
        <p:spPr>
          <a:xfrm>
            <a:off x="1255776" y="1778000"/>
            <a:ext cx="9144000" cy="1219200"/>
          </a:xfrm>
          <a:prstGeom prst="rect">
            <a:avLst/>
          </a:prstGeom>
          <a:noFill/>
          <a:ln/>
        </p:spPr>
        <p:txBody>
          <a:bodyPr wrap="square" rtlCol="0" anchor="t"/>
          <a:lstStyle/>
          <a:p>
            <a:r>
              <a:rPr lang="en-US" sz="3200" dirty="0">
                <a:solidFill>
                  <a:srgbClr val="231F20"/>
                </a:solidFill>
                <a:latin typeface="Trebuchet MS" pitchFamily="34" charset="0"/>
                <a:ea typeface="Trebuchet MS" pitchFamily="34" charset="-122"/>
                <a:cs typeface="Trebuchet MS" pitchFamily="34" charset="-120"/>
              </a:rPr>
              <a:t>THOUGHTS</a:t>
            </a:r>
            <a:r>
              <a:rPr lang="en-US" sz="3200" dirty="0">
                <a:latin typeface="Trebuchet MS" panose="020B0603020202020204" pitchFamily="34" charset="0"/>
              </a:rPr>
              <a:t> THEME</a:t>
            </a:r>
            <a:r>
              <a:rPr lang="en-US" sz="3200" dirty="0"/>
              <a:t>: </a:t>
            </a:r>
            <a:r>
              <a:rPr lang="en-US" sz="3200" dirty="0">
                <a:solidFill>
                  <a:srgbClr val="231F20"/>
                </a:solidFill>
                <a:latin typeface="Trebuchet MS" pitchFamily="34" charset="0"/>
                <a:ea typeface="Trebuchet MS" pitchFamily="34" charset="-122"/>
                <a:cs typeface="Trebuchet MS" pitchFamily="34" charset="-120"/>
              </a:rPr>
              <a:t>Enrollment</a:t>
            </a:r>
            <a:endParaRPr lang="en-US" sz="3200" dirty="0"/>
          </a:p>
        </p:txBody>
      </p:sp>
      <p:pic>
        <p:nvPicPr>
          <p:cNvPr id="5" name="Image 1" descr="preencoded.png"/>
          <p:cNvPicPr>
            <a:picLocks noChangeAspect="1"/>
          </p:cNvPicPr>
          <p:nvPr/>
        </p:nvPicPr>
        <p:blipFill>
          <a:blip r:embed="rId4"/>
          <a:stretch>
            <a:fillRect/>
          </a:stretch>
        </p:blipFill>
        <p:spPr>
          <a:xfrm>
            <a:off x="-1125220" y="1778000"/>
            <a:ext cx="14353693" cy="664802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304800" y="1528631"/>
            <a:ext cx="731520" cy="731520"/>
          </a:xfrm>
          <a:prstGeom prst="rect">
            <a:avLst/>
          </a:prstGeom>
        </p:spPr>
      </p:pic>
      <p:sp>
        <p:nvSpPr>
          <p:cNvPr id="3" name="Shape 0"/>
          <p:cNvSpPr/>
          <p:nvPr/>
        </p:nvSpPr>
        <p:spPr>
          <a:xfrm>
            <a:off x="1154768" y="1528631"/>
            <a:ext cx="36576" cy="853440"/>
          </a:xfrm>
          <a:prstGeom prst="rect">
            <a:avLst/>
          </a:prstGeom>
          <a:solidFill>
            <a:srgbClr val="231F20"/>
          </a:solidFill>
          <a:ln/>
        </p:spPr>
      </p:sp>
      <p:sp>
        <p:nvSpPr>
          <p:cNvPr id="4" name="Text 1"/>
          <p:cNvSpPr/>
          <p:nvPr/>
        </p:nvSpPr>
        <p:spPr>
          <a:xfrm>
            <a:off x="1255776" y="1585733"/>
            <a:ext cx="9144000" cy="1219200"/>
          </a:xfrm>
          <a:prstGeom prst="rect">
            <a:avLst/>
          </a:prstGeom>
          <a:noFill/>
          <a:ln/>
        </p:spPr>
        <p:txBody>
          <a:bodyPr wrap="square" rtlCol="0" anchor="t"/>
          <a:lstStyle/>
          <a:p>
            <a:r>
              <a:rPr lang="en-US" sz="3200" dirty="0">
                <a:solidFill>
                  <a:srgbClr val="231F20"/>
                </a:solidFill>
                <a:latin typeface="Trebuchet MS" pitchFamily="34" charset="0"/>
                <a:ea typeface="Trebuchet MS" pitchFamily="34" charset="-122"/>
                <a:cs typeface="Trebuchet MS" pitchFamily="34" charset="-120"/>
              </a:rPr>
              <a:t>THOUGHTS THEME: Plan</a:t>
            </a:r>
            <a:endParaRPr lang="en-US" sz="3200" dirty="0"/>
          </a:p>
        </p:txBody>
      </p:sp>
      <p:pic>
        <p:nvPicPr>
          <p:cNvPr id="5" name="Image 1" descr="preencoded.png"/>
          <p:cNvPicPr>
            <a:picLocks noChangeAspect="1"/>
          </p:cNvPicPr>
          <p:nvPr/>
        </p:nvPicPr>
        <p:blipFill>
          <a:blip r:embed="rId4"/>
          <a:stretch>
            <a:fillRect/>
          </a:stretch>
        </p:blipFill>
        <p:spPr>
          <a:xfrm>
            <a:off x="-1264605" y="1585733"/>
            <a:ext cx="14721209" cy="681824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316375" y="1642242"/>
            <a:ext cx="731520" cy="731520"/>
          </a:xfrm>
          <a:prstGeom prst="rect">
            <a:avLst/>
          </a:prstGeom>
        </p:spPr>
      </p:pic>
      <p:sp>
        <p:nvSpPr>
          <p:cNvPr id="3" name="Shape 0"/>
          <p:cNvSpPr/>
          <p:nvPr/>
        </p:nvSpPr>
        <p:spPr>
          <a:xfrm>
            <a:off x="1047895" y="1642242"/>
            <a:ext cx="36576" cy="853440"/>
          </a:xfrm>
          <a:prstGeom prst="rect">
            <a:avLst/>
          </a:prstGeom>
          <a:solidFill>
            <a:srgbClr val="231F20"/>
          </a:solidFill>
          <a:ln/>
        </p:spPr>
      </p:sp>
      <p:sp>
        <p:nvSpPr>
          <p:cNvPr id="4" name="Text 1"/>
          <p:cNvSpPr/>
          <p:nvPr/>
        </p:nvSpPr>
        <p:spPr>
          <a:xfrm>
            <a:off x="1047895" y="1764162"/>
            <a:ext cx="9144000" cy="1219200"/>
          </a:xfrm>
          <a:prstGeom prst="rect">
            <a:avLst/>
          </a:prstGeom>
          <a:noFill/>
          <a:ln/>
        </p:spPr>
        <p:txBody>
          <a:bodyPr wrap="square" rtlCol="0" anchor="t"/>
          <a:lstStyle/>
          <a:p>
            <a:r>
              <a:rPr lang="en-US" sz="3200" dirty="0">
                <a:solidFill>
                  <a:srgbClr val="231F20"/>
                </a:solidFill>
                <a:latin typeface="Trebuchet MS" pitchFamily="34" charset="0"/>
                <a:ea typeface="Trebuchet MS" pitchFamily="34" charset="-122"/>
                <a:cs typeface="Trebuchet MS" pitchFamily="34" charset="-120"/>
              </a:rPr>
              <a:t>THOUGHTS THEME: Redistricting</a:t>
            </a:r>
            <a:endParaRPr lang="en-US" sz="3200" dirty="0"/>
          </a:p>
        </p:txBody>
      </p:sp>
      <p:pic>
        <p:nvPicPr>
          <p:cNvPr id="5" name="Image 1" descr="preencoded.png"/>
          <p:cNvPicPr>
            <a:picLocks noChangeAspect="1"/>
          </p:cNvPicPr>
          <p:nvPr/>
        </p:nvPicPr>
        <p:blipFill>
          <a:blip r:embed="rId4"/>
          <a:stretch>
            <a:fillRect/>
          </a:stretch>
        </p:blipFill>
        <p:spPr>
          <a:xfrm>
            <a:off x="-1281582" y="1851949"/>
            <a:ext cx="14828315" cy="741880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74752" y="1385104"/>
            <a:ext cx="731520" cy="731520"/>
          </a:xfrm>
          <a:prstGeom prst="rect">
            <a:avLst/>
          </a:prstGeom>
        </p:spPr>
      </p:pic>
      <p:sp>
        <p:nvSpPr>
          <p:cNvPr id="4" name="Text 1"/>
          <p:cNvSpPr/>
          <p:nvPr/>
        </p:nvSpPr>
        <p:spPr>
          <a:xfrm>
            <a:off x="906272" y="1438392"/>
            <a:ext cx="9144000" cy="1219200"/>
          </a:xfrm>
          <a:prstGeom prst="rect">
            <a:avLst/>
          </a:prstGeom>
          <a:noFill/>
          <a:ln/>
        </p:spPr>
        <p:txBody>
          <a:bodyPr wrap="square" rtlCol="0" anchor="t"/>
          <a:lstStyle/>
          <a:p>
            <a:r>
              <a:rPr lang="en-US" sz="3200" dirty="0">
                <a:solidFill>
                  <a:srgbClr val="231F20"/>
                </a:solidFill>
                <a:latin typeface="Trebuchet MS" pitchFamily="34" charset="0"/>
                <a:ea typeface="Trebuchet MS" pitchFamily="34" charset="-122"/>
                <a:cs typeface="Trebuchet MS" pitchFamily="34" charset="-120"/>
              </a:rPr>
              <a:t>DIFFERENCES</a:t>
            </a:r>
            <a:r>
              <a:rPr lang="en-US" sz="3200" dirty="0"/>
              <a:t>: </a:t>
            </a:r>
            <a:r>
              <a:rPr lang="en-US" sz="3200" dirty="0">
                <a:solidFill>
                  <a:srgbClr val="231F20"/>
                </a:solidFill>
                <a:latin typeface="Trebuchet MS" pitchFamily="34" charset="0"/>
                <a:ea typeface="Trebuchet MS" pitchFamily="34" charset="-122"/>
                <a:cs typeface="Trebuchet MS" pitchFamily="34" charset="-120"/>
              </a:rPr>
              <a:t>Closing Leighton</a:t>
            </a:r>
            <a:endParaRPr lang="en-US" sz="3200" dirty="0"/>
          </a:p>
        </p:txBody>
      </p:sp>
      <p:pic>
        <p:nvPicPr>
          <p:cNvPr id="5" name="Image 1" descr="preencoded.png"/>
          <p:cNvPicPr>
            <a:picLocks noChangeAspect="1"/>
          </p:cNvPicPr>
          <p:nvPr/>
        </p:nvPicPr>
        <p:blipFill>
          <a:blip r:embed="rId4"/>
          <a:srcRect r="20000" b="29515"/>
          <a:stretch/>
        </p:blipFill>
        <p:spPr>
          <a:xfrm>
            <a:off x="9271322" y="1326844"/>
            <a:ext cx="2524020" cy="1442297"/>
          </a:xfrm>
          <a:prstGeom prst="rect">
            <a:avLst/>
          </a:prstGeom>
        </p:spPr>
      </p:pic>
      <p:pic>
        <p:nvPicPr>
          <p:cNvPr id="6" name="Image 2" descr="preencoded.png"/>
          <p:cNvPicPr>
            <a:picLocks noChangeAspect="1"/>
          </p:cNvPicPr>
          <p:nvPr/>
        </p:nvPicPr>
        <p:blipFill>
          <a:blip r:embed="rId5"/>
          <a:srcRect t="19318" b="-5682"/>
          <a:stretch/>
        </p:blipFill>
        <p:spPr>
          <a:xfrm>
            <a:off x="-293285" y="2169912"/>
            <a:ext cx="12310533" cy="4924213"/>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689349" y="1520142"/>
            <a:ext cx="731520" cy="731520"/>
          </a:xfrm>
          <a:prstGeom prst="rect">
            <a:avLst/>
          </a:prstGeom>
        </p:spPr>
      </p:pic>
      <p:sp>
        <p:nvSpPr>
          <p:cNvPr id="3" name="Shape 0"/>
          <p:cNvSpPr/>
          <p:nvPr/>
        </p:nvSpPr>
        <p:spPr>
          <a:xfrm>
            <a:off x="1586580" y="1520142"/>
            <a:ext cx="36576" cy="853440"/>
          </a:xfrm>
          <a:prstGeom prst="rect">
            <a:avLst/>
          </a:prstGeom>
          <a:solidFill>
            <a:srgbClr val="231F20"/>
          </a:solidFill>
          <a:ln/>
        </p:spPr>
      </p:sp>
      <p:sp>
        <p:nvSpPr>
          <p:cNvPr id="4" name="Text 1"/>
          <p:cNvSpPr/>
          <p:nvPr/>
        </p:nvSpPr>
        <p:spPr>
          <a:xfrm>
            <a:off x="1788867" y="1581874"/>
            <a:ext cx="9144000" cy="1219200"/>
          </a:xfrm>
          <a:prstGeom prst="rect">
            <a:avLst/>
          </a:prstGeom>
          <a:noFill/>
          <a:ln/>
        </p:spPr>
        <p:txBody>
          <a:bodyPr wrap="square" rtlCol="0" anchor="t"/>
          <a:lstStyle/>
          <a:p>
            <a:r>
              <a:rPr lang="en-US" sz="3200" dirty="0">
                <a:solidFill>
                  <a:srgbClr val="231F20"/>
                </a:solidFill>
                <a:latin typeface="Trebuchet MS" pitchFamily="34" charset="0"/>
                <a:ea typeface="Trebuchet MS" pitchFamily="34" charset="-122"/>
                <a:cs typeface="Trebuchet MS" pitchFamily="34" charset="-120"/>
              </a:rPr>
              <a:t>DIFFERENCES</a:t>
            </a:r>
            <a:r>
              <a:rPr lang="en-US" sz="3200" dirty="0"/>
              <a:t>: </a:t>
            </a:r>
            <a:r>
              <a:rPr lang="en-US" sz="3200" dirty="0">
                <a:solidFill>
                  <a:srgbClr val="231F20"/>
                </a:solidFill>
                <a:latin typeface="Trebuchet MS" pitchFamily="34" charset="0"/>
                <a:ea typeface="Trebuchet MS" pitchFamily="34" charset="-122"/>
                <a:cs typeface="Trebuchet MS" pitchFamily="34" charset="-120"/>
              </a:rPr>
              <a:t>Declining Enrollment</a:t>
            </a:r>
            <a:endParaRPr lang="en-US" sz="3200" dirty="0"/>
          </a:p>
        </p:txBody>
      </p:sp>
      <p:pic>
        <p:nvPicPr>
          <p:cNvPr id="5" name="Image 1" descr="preencoded.png"/>
          <p:cNvPicPr>
            <a:picLocks noChangeAspect="1"/>
          </p:cNvPicPr>
          <p:nvPr/>
        </p:nvPicPr>
        <p:blipFill>
          <a:blip r:embed="rId4"/>
          <a:srcRect r="20000" b="29515"/>
          <a:stretch/>
        </p:blipFill>
        <p:spPr>
          <a:xfrm>
            <a:off x="9009605" y="4907280"/>
            <a:ext cx="3413760" cy="1950720"/>
          </a:xfrm>
          <a:prstGeom prst="rect">
            <a:avLst/>
          </a:prstGeom>
        </p:spPr>
      </p:pic>
      <p:pic>
        <p:nvPicPr>
          <p:cNvPr id="6" name="Image 2" descr="preencoded.png"/>
          <p:cNvPicPr>
            <a:picLocks noChangeAspect="1"/>
          </p:cNvPicPr>
          <p:nvPr/>
        </p:nvPicPr>
        <p:blipFill>
          <a:blip r:embed="rId5"/>
          <a:srcRect t="19318" b="-5682"/>
          <a:stretch/>
        </p:blipFill>
        <p:spPr>
          <a:xfrm>
            <a:off x="304800" y="2407920"/>
            <a:ext cx="11125200" cy="445008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431350" y="1502394"/>
            <a:ext cx="731520" cy="731520"/>
          </a:xfrm>
          <a:prstGeom prst="rect">
            <a:avLst/>
          </a:prstGeom>
        </p:spPr>
      </p:pic>
      <p:sp>
        <p:nvSpPr>
          <p:cNvPr id="3" name="Shape 0"/>
          <p:cNvSpPr/>
          <p:nvPr/>
        </p:nvSpPr>
        <p:spPr>
          <a:xfrm flipH="1">
            <a:off x="1334366" y="1546377"/>
            <a:ext cx="45719" cy="610372"/>
          </a:xfrm>
          <a:prstGeom prst="rect">
            <a:avLst/>
          </a:prstGeom>
          <a:solidFill>
            <a:srgbClr val="231F20"/>
          </a:solidFill>
          <a:ln/>
        </p:spPr>
      </p:sp>
      <p:sp>
        <p:nvSpPr>
          <p:cNvPr id="4" name="Text 1"/>
          <p:cNvSpPr/>
          <p:nvPr/>
        </p:nvSpPr>
        <p:spPr>
          <a:xfrm>
            <a:off x="1594220" y="1546377"/>
            <a:ext cx="9144000" cy="1219200"/>
          </a:xfrm>
          <a:prstGeom prst="rect">
            <a:avLst/>
          </a:prstGeom>
          <a:noFill/>
          <a:ln/>
        </p:spPr>
        <p:txBody>
          <a:bodyPr wrap="square" rtlCol="0" anchor="t"/>
          <a:lstStyle/>
          <a:p>
            <a:r>
              <a:rPr lang="en-US" sz="3200" dirty="0">
                <a:solidFill>
                  <a:srgbClr val="231F20"/>
                </a:solidFill>
                <a:latin typeface="Trebuchet MS" pitchFamily="34" charset="0"/>
                <a:ea typeface="Trebuchet MS" pitchFamily="34" charset="-122"/>
                <a:cs typeface="Trebuchet MS" pitchFamily="34" charset="-120"/>
              </a:rPr>
              <a:t>DIFFERENCES: Space</a:t>
            </a:r>
            <a:endParaRPr lang="en-US" sz="3200" dirty="0"/>
          </a:p>
        </p:txBody>
      </p:sp>
      <p:pic>
        <p:nvPicPr>
          <p:cNvPr id="5" name="Image 1" descr="preencoded.png"/>
          <p:cNvPicPr>
            <a:picLocks noChangeAspect="1"/>
          </p:cNvPicPr>
          <p:nvPr/>
        </p:nvPicPr>
        <p:blipFill>
          <a:blip r:embed="rId4"/>
          <a:srcRect r="20000" b="29515"/>
          <a:stretch/>
        </p:blipFill>
        <p:spPr>
          <a:xfrm>
            <a:off x="8365067" y="4240107"/>
            <a:ext cx="3413760" cy="1950720"/>
          </a:xfrm>
          <a:prstGeom prst="rect">
            <a:avLst/>
          </a:prstGeom>
        </p:spPr>
      </p:pic>
      <p:pic>
        <p:nvPicPr>
          <p:cNvPr id="6" name="Image 2" descr="preencoded.png"/>
          <p:cNvPicPr>
            <a:picLocks noChangeAspect="1"/>
          </p:cNvPicPr>
          <p:nvPr/>
        </p:nvPicPr>
        <p:blipFill>
          <a:blip r:embed="rId5"/>
          <a:srcRect t="19318" b="-5682"/>
          <a:stretch/>
        </p:blipFill>
        <p:spPr>
          <a:xfrm>
            <a:off x="0" y="2233914"/>
            <a:ext cx="11934143" cy="477365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F46A47-429A-47BB-8BD3-A53FDD8538AC}"/>
              </a:ext>
            </a:extLst>
          </p:cNvPr>
          <p:cNvPicPr>
            <a:picLocks noChangeAspect="1"/>
          </p:cNvPicPr>
          <p:nvPr/>
        </p:nvPicPr>
        <p:blipFill>
          <a:blip r:embed="rId2"/>
          <a:stretch>
            <a:fillRect/>
          </a:stretch>
        </p:blipFill>
        <p:spPr>
          <a:xfrm>
            <a:off x="2156177" y="1605666"/>
            <a:ext cx="7669944" cy="4868511"/>
          </a:xfrm>
          <a:prstGeom prst="rect">
            <a:avLst/>
          </a:prstGeom>
        </p:spPr>
      </p:pic>
    </p:spTree>
    <p:extLst>
      <p:ext uri="{BB962C8B-B14F-4D97-AF65-F5344CB8AC3E}">
        <p14:creationId xmlns:p14="http://schemas.microsoft.com/office/powerpoint/2010/main" val="32780604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C6ACA-694D-460A-B07F-82CFC7343F13}"/>
              </a:ext>
            </a:extLst>
          </p:cNvPr>
          <p:cNvSpPr>
            <a:spLocks noGrp="1"/>
          </p:cNvSpPr>
          <p:nvPr>
            <p:ph type="title"/>
          </p:nvPr>
        </p:nvSpPr>
        <p:spPr>
          <a:xfrm>
            <a:off x="831850" y="1946806"/>
            <a:ext cx="10515600" cy="423862"/>
          </a:xfrm>
        </p:spPr>
        <p:txBody>
          <a:bodyPr/>
          <a:lstStyle/>
          <a:p>
            <a:pPr algn="ctr"/>
            <a:r>
              <a:rPr lang="en-US" dirty="0"/>
              <a:t>Study Information </a:t>
            </a:r>
          </a:p>
        </p:txBody>
      </p:sp>
      <p:sp>
        <p:nvSpPr>
          <p:cNvPr id="3" name="Text Placeholder 2">
            <a:extLst>
              <a:ext uri="{FF2B5EF4-FFF2-40B4-BE49-F238E27FC236}">
                <a16:creationId xmlns:a16="http://schemas.microsoft.com/office/drawing/2014/main" id="{DF27B896-758B-4B89-966D-6F86503BB630}"/>
              </a:ext>
            </a:extLst>
          </p:cNvPr>
          <p:cNvSpPr>
            <a:spLocks noGrp="1"/>
          </p:cNvSpPr>
          <p:nvPr>
            <p:ph type="body" idx="1"/>
          </p:nvPr>
        </p:nvSpPr>
        <p:spPr>
          <a:xfrm>
            <a:off x="414161" y="2158737"/>
            <a:ext cx="10515600" cy="3594806"/>
          </a:xfrm>
        </p:spPr>
        <p:txBody>
          <a:bodyPr/>
          <a:lstStyle/>
          <a:p>
            <a:r>
              <a:rPr lang="en-US" b="1" dirty="0">
                <a:solidFill>
                  <a:schemeClr val="tx1"/>
                </a:solidFill>
              </a:rPr>
              <a:t>Tonight: </a:t>
            </a:r>
          </a:p>
          <a:p>
            <a:pPr marL="1028700" lvl="1" indent="-342900">
              <a:buFont typeface="Arial" panose="020B0604020202020204" pitchFamily="34" charset="0"/>
              <a:buChar char="•"/>
            </a:pPr>
            <a:r>
              <a:rPr lang="en-US" sz="2400" dirty="0">
                <a:solidFill>
                  <a:schemeClr val="tx1"/>
                </a:solidFill>
              </a:rPr>
              <a:t>Labor relations information</a:t>
            </a:r>
          </a:p>
          <a:p>
            <a:pPr marL="1028700" lvl="1" indent="-342900">
              <a:buFont typeface="Arial" panose="020B0604020202020204" pitchFamily="34" charset="0"/>
              <a:buChar char="•"/>
            </a:pPr>
            <a:r>
              <a:rPr lang="en-US" sz="2400" dirty="0">
                <a:solidFill>
                  <a:schemeClr val="tx1"/>
                </a:solidFill>
              </a:rPr>
              <a:t>Real-estate information</a:t>
            </a:r>
          </a:p>
          <a:p>
            <a:pPr marL="1028700" lvl="1" indent="-342900">
              <a:buFont typeface="Arial" panose="020B0604020202020204" pitchFamily="34" charset="0"/>
              <a:buChar char="•"/>
            </a:pPr>
            <a:r>
              <a:rPr lang="en-US" sz="2400" dirty="0">
                <a:solidFill>
                  <a:schemeClr val="tx1"/>
                </a:solidFill>
              </a:rPr>
              <a:t>Current enrollment and average class sizes</a:t>
            </a:r>
          </a:p>
          <a:p>
            <a:pPr marL="1028700" lvl="1" indent="-342900">
              <a:buFont typeface="Arial" panose="020B0604020202020204" pitchFamily="34" charset="0"/>
              <a:buChar char="•"/>
            </a:pPr>
            <a:r>
              <a:rPr lang="en-US" sz="2400" i="1" dirty="0">
                <a:solidFill>
                  <a:schemeClr val="tx1"/>
                </a:solidFill>
              </a:rPr>
              <a:t>ThoughtExchange</a:t>
            </a:r>
            <a:r>
              <a:rPr lang="en-US" sz="2400" dirty="0">
                <a:solidFill>
                  <a:schemeClr val="tx1"/>
                </a:solidFill>
              </a:rPr>
              <a:t> </a:t>
            </a:r>
          </a:p>
          <a:p>
            <a:endParaRPr lang="en-US" dirty="0">
              <a:solidFill>
                <a:schemeClr val="tx1"/>
              </a:solidFill>
            </a:endParaRPr>
          </a:p>
          <a:p>
            <a:r>
              <a:rPr lang="en-US" b="1" dirty="0">
                <a:solidFill>
                  <a:schemeClr val="tx1"/>
                </a:solidFill>
              </a:rPr>
              <a:t>Future meeting(s):</a:t>
            </a:r>
          </a:p>
          <a:p>
            <a:pPr marL="1028700" lvl="1" indent="-342900">
              <a:buFont typeface="Arial" panose="020B0604020202020204" pitchFamily="34" charset="0"/>
              <a:buChar char="•"/>
            </a:pPr>
            <a:r>
              <a:rPr lang="en-US" sz="2400" dirty="0">
                <a:solidFill>
                  <a:schemeClr val="tx1"/>
                </a:solidFill>
              </a:rPr>
              <a:t>Class size information</a:t>
            </a:r>
          </a:p>
          <a:p>
            <a:pPr marL="1028700" lvl="1" indent="-342900">
              <a:buFont typeface="Arial" panose="020B0604020202020204" pitchFamily="34" charset="0"/>
              <a:buChar char="•"/>
            </a:pPr>
            <a:r>
              <a:rPr lang="en-US" sz="2400" dirty="0">
                <a:solidFill>
                  <a:schemeClr val="tx1"/>
                </a:solidFill>
              </a:rPr>
              <a:t>Redistricting plan</a:t>
            </a:r>
          </a:p>
          <a:p>
            <a:pPr marL="1028700" lvl="1" indent="-342900">
              <a:buFont typeface="Arial" panose="020B0604020202020204" pitchFamily="34" charset="0"/>
              <a:buChar char="•"/>
            </a:pPr>
            <a:r>
              <a:rPr lang="en-US" sz="2400" dirty="0">
                <a:solidFill>
                  <a:schemeClr val="tx1"/>
                </a:solidFill>
              </a:rPr>
              <a:t>Community Focus Group outcomes</a:t>
            </a:r>
          </a:p>
          <a:p>
            <a:pPr marL="1028700" lvl="1" indent="-342900">
              <a:buFont typeface="Arial" panose="020B0604020202020204" pitchFamily="34" charset="0"/>
              <a:buChar char="•"/>
            </a:pPr>
            <a:r>
              <a:rPr lang="en-US" sz="2400" dirty="0">
                <a:solidFill>
                  <a:schemeClr val="tx1"/>
                </a:solidFill>
              </a:rPr>
              <a:t>Building Condition Survey information</a:t>
            </a:r>
          </a:p>
          <a:p>
            <a:endParaRPr lang="en-US" dirty="0"/>
          </a:p>
        </p:txBody>
      </p:sp>
    </p:spTree>
    <p:extLst>
      <p:ext uri="{BB962C8B-B14F-4D97-AF65-F5344CB8AC3E}">
        <p14:creationId xmlns:p14="http://schemas.microsoft.com/office/powerpoint/2010/main" val="3518413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2E435-E151-4759-AEBF-E13E4238C39D}"/>
              </a:ext>
            </a:extLst>
          </p:cNvPr>
          <p:cNvSpPr>
            <a:spLocks noGrp="1"/>
          </p:cNvSpPr>
          <p:nvPr>
            <p:ph type="title"/>
          </p:nvPr>
        </p:nvSpPr>
        <p:spPr>
          <a:xfrm>
            <a:off x="831850" y="1709738"/>
            <a:ext cx="10515600" cy="344543"/>
          </a:xfrm>
        </p:spPr>
        <p:txBody>
          <a:bodyPr/>
          <a:lstStyle/>
          <a:p>
            <a:pPr algn="ctr"/>
            <a:r>
              <a:rPr lang="en-US" sz="4800" b="1" dirty="0"/>
              <a:t>Funding of Reserves</a:t>
            </a:r>
          </a:p>
        </p:txBody>
      </p:sp>
      <p:sp>
        <p:nvSpPr>
          <p:cNvPr id="3" name="Text Placeholder 2">
            <a:extLst>
              <a:ext uri="{FF2B5EF4-FFF2-40B4-BE49-F238E27FC236}">
                <a16:creationId xmlns:a16="http://schemas.microsoft.com/office/drawing/2014/main" id="{8140FCF4-EFB3-4F04-9EDF-CC13373A22AE}"/>
              </a:ext>
            </a:extLst>
          </p:cNvPr>
          <p:cNvSpPr>
            <a:spLocks noGrp="1"/>
          </p:cNvSpPr>
          <p:nvPr>
            <p:ph type="body" idx="1"/>
          </p:nvPr>
        </p:nvSpPr>
        <p:spPr>
          <a:xfrm>
            <a:off x="123473" y="2144592"/>
            <a:ext cx="11932354" cy="4077149"/>
          </a:xfrm>
        </p:spPr>
        <p:txBody>
          <a:bodyPr/>
          <a:lstStyle/>
          <a:p>
            <a:pPr marL="571500" indent="-342900">
              <a:buFont typeface="Arial" panose="020B0604020202020204" pitchFamily="34" charset="0"/>
              <a:buChar char="•"/>
            </a:pPr>
            <a:r>
              <a:rPr lang="en-US" sz="2000" dirty="0">
                <a:solidFill>
                  <a:schemeClr val="tx1"/>
                </a:solidFill>
              </a:rPr>
              <a:t>The preliminary external audit results from this year are showing an approximate surplus of $4,500,000</a:t>
            </a:r>
          </a:p>
          <a:p>
            <a:pPr marL="571500" indent="-342900">
              <a:buFont typeface="Arial" panose="020B0604020202020204" pitchFamily="34" charset="0"/>
              <a:buChar char="•"/>
            </a:pPr>
            <a:r>
              <a:rPr lang="en-US" sz="2000" dirty="0">
                <a:solidFill>
                  <a:schemeClr val="tx1"/>
                </a:solidFill>
              </a:rPr>
              <a:t>The Surplus is due to two factors:</a:t>
            </a:r>
          </a:p>
          <a:p>
            <a:pPr marL="1028700" lvl="1" indent="-342900">
              <a:buFont typeface="Arial" panose="020B0604020202020204" pitchFamily="34" charset="0"/>
              <a:buChar char="•"/>
            </a:pPr>
            <a:r>
              <a:rPr lang="en-US" dirty="0">
                <a:solidFill>
                  <a:schemeClr val="tx1"/>
                </a:solidFill>
              </a:rPr>
              <a:t>Increase of State Aid (Foundation Aid)</a:t>
            </a:r>
          </a:p>
          <a:p>
            <a:pPr marL="1028700" lvl="1" indent="-342900">
              <a:buFont typeface="Arial" panose="020B0604020202020204" pitchFamily="34" charset="0"/>
              <a:buChar char="•"/>
            </a:pPr>
            <a:r>
              <a:rPr lang="en-US" dirty="0">
                <a:solidFill>
                  <a:schemeClr val="tx1"/>
                </a:solidFill>
              </a:rPr>
              <a:t>Federal ARP and ESSER Funding has supported General Fund Expenditures thereby causing the budget to be underspent</a:t>
            </a:r>
          </a:p>
          <a:p>
            <a:pPr marL="571500" indent="-342900">
              <a:buFont typeface="Arial" panose="020B0604020202020204" pitchFamily="34" charset="0"/>
              <a:buChar char="•"/>
            </a:pPr>
            <a:r>
              <a:rPr lang="en-US" sz="2000" dirty="0">
                <a:solidFill>
                  <a:schemeClr val="tx1"/>
                </a:solidFill>
              </a:rPr>
              <a:t>This amount is not unusual in the current environment due to ARP and ESSER funding and additional state aid</a:t>
            </a:r>
          </a:p>
          <a:p>
            <a:pPr marL="571500" indent="-342900">
              <a:buFont typeface="Arial" panose="020B0604020202020204" pitchFamily="34" charset="0"/>
              <a:buChar char="•"/>
            </a:pPr>
            <a:r>
              <a:rPr lang="en-US" sz="2000" dirty="0">
                <a:solidFill>
                  <a:schemeClr val="tx1"/>
                </a:solidFill>
              </a:rPr>
              <a:t>We will need to retroactively fund reserves or the district will be over the 4% limit.</a:t>
            </a:r>
          </a:p>
          <a:p>
            <a:pPr marL="571500" indent="-342900">
              <a:buFont typeface="Arial" panose="020B0604020202020204" pitchFamily="34" charset="0"/>
              <a:buChar char="•"/>
            </a:pPr>
            <a:r>
              <a:rPr lang="en-US" sz="2000" dirty="0">
                <a:solidFill>
                  <a:schemeClr val="tx1"/>
                </a:solidFill>
              </a:rPr>
              <a:t>The district has recommended a flexible reserve  funding option</a:t>
            </a:r>
          </a:p>
          <a:p>
            <a:pPr marL="571500" indent="-342900">
              <a:buFont typeface="Arial" panose="020B0604020202020204" pitchFamily="34" charset="0"/>
              <a:buChar char="•"/>
            </a:pPr>
            <a:r>
              <a:rPr lang="en-US" sz="2000" dirty="0">
                <a:solidFill>
                  <a:schemeClr val="tx1"/>
                </a:solidFill>
              </a:rPr>
              <a:t>Please keep in mind the new reserve opportunities that the Board might want to create that require voter approval, per the Timbs study  </a:t>
            </a:r>
          </a:p>
          <a:p>
            <a:pPr marL="571500" indent="-342900">
              <a:buFont typeface="Arial" panose="020B0604020202020204" pitchFamily="34" charset="0"/>
              <a:buChar char="•"/>
            </a:pPr>
            <a:r>
              <a:rPr lang="en-US" sz="2000" dirty="0">
                <a:solidFill>
                  <a:schemeClr val="tx1"/>
                </a:solidFill>
              </a:rPr>
              <a:t>Tonight’s recommendation provides a temporary “holding” and flexibility until we can fund the new reserves that the Board might be interested in    </a:t>
            </a:r>
          </a:p>
        </p:txBody>
      </p:sp>
    </p:spTree>
    <p:extLst>
      <p:ext uri="{BB962C8B-B14F-4D97-AF65-F5344CB8AC3E}">
        <p14:creationId xmlns:p14="http://schemas.microsoft.com/office/powerpoint/2010/main" val="26659498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44DB4-93DE-4244-B789-F07065AD2838}"/>
              </a:ext>
            </a:extLst>
          </p:cNvPr>
          <p:cNvSpPr>
            <a:spLocks noGrp="1"/>
          </p:cNvSpPr>
          <p:nvPr>
            <p:ph type="title"/>
          </p:nvPr>
        </p:nvSpPr>
        <p:spPr>
          <a:xfrm>
            <a:off x="968188" y="1753496"/>
            <a:ext cx="10379262" cy="494852"/>
          </a:xfrm>
        </p:spPr>
        <p:txBody>
          <a:bodyPr/>
          <a:lstStyle/>
          <a:p>
            <a:endParaRPr lang="en-US" dirty="0"/>
          </a:p>
        </p:txBody>
      </p:sp>
      <p:graphicFrame>
        <p:nvGraphicFramePr>
          <p:cNvPr id="4" name="Table 3">
            <a:extLst>
              <a:ext uri="{FF2B5EF4-FFF2-40B4-BE49-F238E27FC236}">
                <a16:creationId xmlns:a16="http://schemas.microsoft.com/office/drawing/2014/main" id="{3A79009F-0951-4EA9-971C-E31C307ED6AA}"/>
              </a:ext>
            </a:extLst>
          </p:cNvPr>
          <p:cNvGraphicFramePr>
            <a:graphicFrameLocks noGrp="1"/>
          </p:cNvGraphicFramePr>
          <p:nvPr>
            <p:extLst>
              <p:ext uri="{D42A27DB-BD31-4B8C-83A1-F6EECF244321}">
                <p14:modId xmlns:p14="http://schemas.microsoft.com/office/powerpoint/2010/main" val="3904084470"/>
              </p:ext>
            </p:extLst>
          </p:nvPr>
        </p:nvGraphicFramePr>
        <p:xfrm>
          <a:off x="0" y="1484555"/>
          <a:ext cx="12192000" cy="5282037"/>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3423971050"/>
                    </a:ext>
                  </a:extLst>
                </a:gridCol>
                <a:gridCol w="2438400">
                  <a:extLst>
                    <a:ext uri="{9D8B030D-6E8A-4147-A177-3AD203B41FA5}">
                      <a16:colId xmlns:a16="http://schemas.microsoft.com/office/drawing/2014/main" val="152063979"/>
                    </a:ext>
                  </a:extLst>
                </a:gridCol>
                <a:gridCol w="1886726">
                  <a:extLst>
                    <a:ext uri="{9D8B030D-6E8A-4147-A177-3AD203B41FA5}">
                      <a16:colId xmlns:a16="http://schemas.microsoft.com/office/drawing/2014/main" val="716779571"/>
                    </a:ext>
                  </a:extLst>
                </a:gridCol>
                <a:gridCol w="1136449">
                  <a:extLst>
                    <a:ext uri="{9D8B030D-6E8A-4147-A177-3AD203B41FA5}">
                      <a16:colId xmlns:a16="http://schemas.microsoft.com/office/drawing/2014/main" val="482376257"/>
                    </a:ext>
                  </a:extLst>
                </a:gridCol>
                <a:gridCol w="4292025">
                  <a:extLst>
                    <a:ext uri="{9D8B030D-6E8A-4147-A177-3AD203B41FA5}">
                      <a16:colId xmlns:a16="http://schemas.microsoft.com/office/drawing/2014/main" val="3510671445"/>
                    </a:ext>
                  </a:extLst>
                </a:gridCol>
              </a:tblGrid>
              <a:tr h="376518">
                <a:tc>
                  <a:txBody>
                    <a:bodyPr/>
                    <a:lstStyle/>
                    <a:p>
                      <a:r>
                        <a:rPr lang="en-US" dirty="0"/>
                        <a:t>Reserve</a:t>
                      </a:r>
                    </a:p>
                  </a:txBody>
                  <a:tcPr/>
                </a:tc>
                <a:tc>
                  <a:txBody>
                    <a:bodyPr/>
                    <a:lstStyle/>
                    <a:p>
                      <a:r>
                        <a:rPr lang="en-US" dirty="0"/>
                        <a:t>6/30/22</a:t>
                      </a:r>
                    </a:p>
                  </a:txBody>
                  <a:tcPr/>
                </a:tc>
                <a:tc>
                  <a:txBody>
                    <a:bodyPr/>
                    <a:lstStyle/>
                    <a:p>
                      <a:r>
                        <a:rPr lang="en-US" dirty="0"/>
                        <a:t>Retroactive funding</a:t>
                      </a:r>
                    </a:p>
                  </a:txBody>
                  <a:tcPr/>
                </a:tc>
                <a:tc>
                  <a:txBody>
                    <a:bodyPr/>
                    <a:lstStyle/>
                    <a:p>
                      <a:r>
                        <a:rPr lang="en-US" dirty="0"/>
                        <a:t>6/30/22</a:t>
                      </a:r>
                    </a:p>
                  </a:txBody>
                  <a:tcPr/>
                </a:tc>
                <a:tc>
                  <a:txBody>
                    <a:bodyPr/>
                    <a:lstStyle/>
                    <a:p>
                      <a:r>
                        <a:rPr lang="en-US" dirty="0"/>
                        <a:t>Rationale</a:t>
                      </a:r>
                    </a:p>
                  </a:txBody>
                  <a:tcPr/>
                </a:tc>
                <a:extLst>
                  <a:ext uri="{0D108BD9-81ED-4DB2-BD59-A6C34878D82A}">
                    <a16:rowId xmlns:a16="http://schemas.microsoft.com/office/drawing/2014/main" val="243326226"/>
                  </a:ext>
                </a:extLst>
              </a:tr>
              <a:tr h="564743">
                <a:tc>
                  <a:txBody>
                    <a:bodyPr/>
                    <a:lstStyle/>
                    <a:p>
                      <a:pPr algn="l"/>
                      <a:r>
                        <a:rPr lang="en-US" b="0" dirty="0"/>
                        <a:t>Workers Compensation</a:t>
                      </a:r>
                    </a:p>
                  </a:txBody>
                  <a:tcPr/>
                </a:tc>
                <a:tc>
                  <a:txBody>
                    <a:bodyPr/>
                    <a:lstStyle/>
                    <a:p>
                      <a:pPr algn="l"/>
                      <a:r>
                        <a:rPr lang="en-US" b="0" dirty="0"/>
                        <a:t>655,401</a:t>
                      </a:r>
                    </a:p>
                  </a:txBody>
                  <a:tcPr/>
                </a:tc>
                <a:tc>
                  <a:txBody>
                    <a:bodyPr/>
                    <a:lstStyle/>
                    <a:p>
                      <a:pPr algn="l"/>
                      <a:r>
                        <a:rPr lang="en-US" b="0" dirty="0"/>
                        <a:t>1,000,000</a:t>
                      </a:r>
                    </a:p>
                  </a:txBody>
                  <a:tcPr/>
                </a:tc>
                <a:tc>
                  <a:txBody>
                    <a:bodyPr/>
                    <a:lstStyle/>
                    <a:p>
                      <a:pPr algn="l"/>
                      <a:r>
                        <a:rPr lang="en-US" b="0" dirty="0"/>
                        <a:t>1,655,401</a:t>
                      </a:r>
                    </a:p>
                  </a:txBody>
                  <a:tcPr/>
                </a:tc>
                <a:tc>
                  <a:txBody>
                    <a:bodyPr/>
                    <a:lstStyle/>
                    <a:p>
                      <a:pPr algn="l"/>
                      <a:r>
                        <a:rPr lang="en-US" b="0" dirty="0"/>
                        <a:t>We are self funded for Workers Compensation. This is a flexible reserve</a:t>
                      </a:r>
                    </a:p>
                  </a:txBody>
                  <a:tcPr/>
                </a:tc>
                <a:extLst>
                  <a:ext uri="{0D108BD9-81ED-4DB2-BD59-A6C34878D82A}">
                    <a16:rowId xmlns:a16="http://schemas.microsoft.com/office/drawing/2014/main" val="3176006742"/>
                  </a:ext>
                </a:extLst>
              </a:tr>
              <a:tr h="404180">
                <a:tc>
                  <a:txBody>
                    <a:bodyPr/>
                    <a:lstStyle/>
                    <a:p>
                      <a:pPr algn="l"/>
                      <a:r>
                        <a:rPr lang="en-US" b="0" dirty="0"/>
                        <a:t>Unemployment</a:t>
                      </a:r>
                    </a:p>
                  </a:txBody>
                  <a:tcPr/>
                </a:tc>
                <a:tc>
                  <a:txBody>
                    <a:bodyPr/>
                    <a:lstStyle/>
                    <a:p>
                      <a:pPr algn="l"/>
                      <a:r>
                        <a:rPr lang="en-US" b="0" dirty="0"/>
                        <a:t>3,251,665</a:t>
                      </a:r>
                    </a:p>
                  </a:txBody>
                  <a:tcPr/>
                </a:tc>
                <a:tc>
                  <a:txBody>
                    <a:bodyPr/>
                    <a:lstStyle/>
                    <a:p>
                      <a:pPr algn="l"/>
                      <a:r>
                        <a:rPr lang="en-US" b="0" dirty="0"/>
                        <a:t>1,000,000</a:t>
                      </a:r>
                    </a:p>
                  </a:txBody>
                  <a:tcPr/>
                </a:tc>
                <a:tc>
                  <a:txBody>
                    <a:bodyPr/>
                    <a:lstStyle/>
                    <a:p>
                      <a:pPr algn="l"/>
                      <a:r>
                        <a:rPr lang="en-US" b="0" dirty="0"/>
                        <a:t>4,251,665</a:t>
                      </a:r>
                    </a:p>
                  </a:txBody>
                  <a:tcPr/>
                </a:tc>
                <a:tc>
                  <a:txBody>
                    <a:bodyPr/>
                    <a:lstStyle/>
                    <a:p>
                      <a:pPr algn="l"/>
                      <a:r>
                        <a:rPr lang="en-US" b="0" dirty="0"/>
                        <a:t>Flexible reserve</a:t>
                      </a:r>
                    </a:p>
                  </a:txBody>
                  <a:tcPr/>
                </a:tc>
                <a:extLst>
                  <a:ext uri="{0D108BD9-81ED-4DB2-BD59-A6C34878D82A}">
                    <a16:rowId xmlns:a16="http://schemas.microsoft.com/office/drawing/2014/main" val="58204955"/>
                  </a:ext>
                </a:extLst>
              </a:tr>
              <a:tr h="404180">
                <a:tc>
                  <a:txBody>
                    <a:bodyPr/>
                    <a:lstStyle/>
                    <a:p>
                      <a:pPr algn="l"/>
                      <a:r>
                        <a:rPr lang="en-US" b="0" dirty="0"/>
                        <a:t>ERS</a:t>
                      </a:r>
                    </a:p>
                  </a:txBody>
                  <a:tcPr/>
                </a:tc>
                <a:tc>
                  <a:txBody>
                    <a:bodyPr/>
                    <a:lstStyle/>
                    <a:p>
                      <a:pPr algn="l"/>
                      <a:r>
                        <a:rPr lang="en-US" b="0" dirty="0"/>
                        <a:t>2,526,774</a:t>
                      </a:r>
                    </a:p>
                  </a:txBody>
                  <a:tcPr/>
                </a:tc>
                <a:tc>
                  <a:txBody>
                    <a:bodyPr/>
                    <a:lstStyle/>
                    <a:p>
                      <a:pPr algn="l"/>
                      <a:r>
                        <a:rPr lang="en-US" b="0" dirty="0"/>
                        <a:t>559,118</a:t>
                      </a:r>
                    </a:p>
                  </a:txBody>
                  <a:tcPr/>
                </a:tc>
                <a:tc>
                  <a:txBody>
                    <a:bodyPr/>
                    <a:lstStyle/>
                    <a:p>
                      <a:pPr algn="l"/>
                      <a:r>
                        <a:rPr lang="en-US" b="0" dirty="0"/>
                        <a:t>3,085,892</a:t>
                      </a:r>
                    </a:p>
                  </a:txBody>
                  <a:tcPr/>
                </a:tc>
                <a:tc>
                  <a:txBody>
                    <a:bodyPr/>
                    <a:lstStyle/>
                    <a:p>
                      <a:pPr algn="l"/>
                      <a:r>
                        <a:rPr lang="en-US" b="0" dirty="0"/>
                        <a:t>Rates are projected to increase</a:t>
                      </a:r>
                    </a:p>
                  </a:txBody>
                  <a:tcPr/>
                </a:tc>
                <a:extLst>
                  <a:ext uri="{0D108BD9-81ED-4DB2-BD59-A6C34878D82A}">
                    <a16:rowId xmlns:a16="http://schemas.microsoft.com/office/drawing/2014/main" val="3477867774"/>
                  </a:ext>
                </a:extLst>
              </a:tr>
              <a:tr h="564743">
                <a:tc>
                  <a:txBody>
                    <a:bodyPr/>
                    <a:lstStyle/>
                    <a:p>
                      <a:pPr algn="l"/>
                      <a:r>
                        <a:rPr lang="en-US" b="0" dirty="0"/>
                        <a:t>TRS</a:t>
                      </a:r>
                    </a:p>
                  </a:txBody>
                  <a:tcPr/>
                </a:tc>
                <a:tc>
                  <a:txBody>
                    <a:bodyPr/>
                    <a:lstStyle/>
                    <a:p>
                      <a:pPr algn="l"/>
                      <a:r>
                        <a:rPr lang="en-US" b="0" dirty="0"/>
                        <a:t>1,170,120</a:t>
                      </a:r>
                    </a:p>
                  </a:txBody>
                  <a:tcPr/>
                </a:tc>
                <a:tc>
                  <a:txBody>
                    <a:bodyPr/>
                    <a:lstStyle/>
                    <a:p>
                      <a:pPr algn="l"/>
                      <a:r>
                        <a:rPr lang="en-US" b="0" dirty="0"/>
                        <a:t>640,882</a:t>
                      </a:r>
                    </a:p>
                  </a:txBody>
                  <a:tcPr/>
                </a:tc>
                <a:tc>
                  <a:txBody>
                    <a:bodyPr/>
                    <a:lstStyle/>
                    <a:p>
                      <a:pPr algn="l"/>
                      <a:r>
                        <a:rPr lang="en-US" b="0" dirty="0"/>
                        <a:t>1,811,002</a:t>
                      </a:r>
                    </a:p>
                  </a:txBody>
                  <a:tcPr/>
                </a:tc>
                <a:tc>
                  <a:txBody>
                    <a:bodyPr/>
                    <a:lstStyle/>
                    <a:p>
                      <a:pPr algn="l"/>
                      <a:r>
                        <a:rPr lang="en-US" b="0" dirty="0"/>
                        <a:t>This is funded up to 2% of the previous teachers' wages. Rates are projected to increase.</a:t>
                      </a:r>
                    </a:p>
                  </a:txBody>
                  <a:tcPr/>
                </a:tc>
                <a:extLst>
                  <a:ext uri="{0D108BD9-81ED-4DB2-BD59-A6C34878D82A}">
                    <a16:rowId xmlns:a16="http://schemas.microsoft.com/office/drawing/2014/main" val="924871206"/>
                  </a:ext>
                </a:extLst>
              </a:tr>
              <a:tr h="797285">
                <a:tc>
                  <a:txBody>
                    <a:bodyPr/>
                    <a:lstStyle/>
                    <a:p>
                      <a:pPr algn="l"/>
                      <a:r>
                        <a:rPr lang="en-US" b="0" dirty="0"/>
                        <a:t>Liability</a:t>
                      </a:r>
                    </a:p>
                  </a:txBody>
                  <a:tcPr/>
                </a:tc>
                <a:tc>
                  <a:txBody>
                    <a:bodyPr/>
                    <a:lstStyle/>
                    <a:p>
                      <a:pPr algn="l"/>
                      <a:r>
                        <a:rPr lang="en-US" b="0" dirty="0"/>
                        <a:t>1,970,838</a:t>
                      </a:r>
                    </a:p>
                  </a:txBody>
                  <a:tcPr/>
                </a:tc>
                <a:tc>
                  <a:txBody>
                    <a:bodyPr/>
                    <a:lstStyle/>
                    <a:p>
                      <a:pPr algn="l"/>
                      <a:r>
                        <a:rPr lang="en-US" b="0" dirty="0"/>
                        <a:t>0</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1,970,838</a:t>
                      </a:r>
                    </a:p>
                    <a:p>
                      <a:pPr algn="l"/>
                      <a:endParaRPr lang="en-US" b="0" dirty="0"/>
                    </a:p>
                  </a:txBody>
                  <a:tcPr/>
                </a:tc>
                <a:tc>
                  <a:txBody>
                    <a:bodyPr/>
                    <a:lstStyle/>
                    <a:p>
                      <a:pPr algn="l"/>
                      <a:r>
                        <a:rPr lang="en-US" b="0" dirty="0"/>
                        <a:t>This can be used for pending lawsuits or substitutes for people on leave pending investigation</a:t>
                      </a:r>
                    </a:p>
                  </a:txBody>
                  <a:tcPr/>
                </a:tc>
                <a:extLst>
                  <a:ext uri="{0D108BD9-81ED-4DB2-BD59-A6C34878D82A}">
                    <a16:rowId xmlns:a16="http://schemas.microsoft.com/office/drawing/2014/main" val="820978965"/>
                  </a:ext>
                </a:extLst>
              </a:tr>
              <a:tr h="404180">
                <a:tc>
                  <a:txBody>
                    <a:bodyPr/>
                    <a:lstStyle/>
                    <a:p>
                      <a:pPr algn="l"/>
                      <a:r>
                        <a:rPr lang="en-US" b="0" dirty="0"/>
                        <a:t>Tax Certiorari</a:t>
                      </a:r>
                    </a:p>
                  </a:txBody>
                  <a:tcPr/>
                </a:tc>
                <a:tc>
                  <a:txBody>
                    <a:bodyPr/>
                    <a:lstStyle/>
                    <a:p>
                      <a:pPr algn="l"/>
                      <a:r>
                        <a:rPr lang="en-US" b="0" dirty="0"/>
                        <a:t>1,034,491</a:t>
                      </a:r>
                    </a:p>
                  </a:txBody>
                  <a:tcPr/>
                </a:tc>
                <a:tc>
                  <a:txBody>
                    <a:bodyPr/>
                    <a:lstStyle/>
                    <a:p>
                      <a:pPr algn="l"/>
                      <a:r>
                        <a:rPr lang="en-US" b="0" dirty="0"/>
                        <a:t>0</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1,034,491</a:t>
                      </a:r>
                    </a:p>
                  </a:txBody>
                  <a:tcPr/>
                </a:tc>
                <a:tc>
                  <a:txBody>
                    <a:bodyPr/>
                    <a:lstStyle/>
                    <a:p>
                      <a:pPr algn="l"/>
                      <a:endParaRPr lang="en-US" b="0" dirty="0"/>
                    </a:p>
                  </a:txBody>
                  <a:tcPr/>
                </a:tc>
                <a:extLst>
                  <a:ext uri="{0D108BD9-81ED-4DB2-BD59-A6C34878D82A}">
                    <a16:rowId xmlns:a16="http://schemas.microsoft.com/office/drawing/2014/main" val="426431977"/>
                  </a:ext>
                </a:extLst>
              </a:tr>
              <a:tr h="797285">
                <a:tc>
                  <a:txBody>
                    <a:bodyPr/>
                    <a:lstStyle/>
                    <a:p>
                      <a:pPr algn="l"/>
                      <a:r>
                        <a:rPr lang="en-US" b="0" dirty="0"/>
                        <a:t>Capital</a:t>
                      </a:r>
                    </a:p>
                  </a:txBody>
                  <a:tcPr/>
                </a:tc>
                <a:tc>
                  <a:txBody>
                    <a:bodyPr/>
                    <a:lstStyle/>
                    <a:p>
                      <a:pPr algn="l"/>
                      <a:r>
                        <a:rPr lang="en-US" b="0" dirty="0"/>
                        <a:t>5,075,042</a:t>
                      </a:r>
                    </a:p>
                  </a:txBody>
                  <a:tcPr/>
                </a:tc>
                <a:tc>
                  <a:txBody>
                    <a:bodyPr/>
                    <a:lstStyle/>
                    <a:p>
                      <a:pPr algn="l"/>
                      <a:r>
                        <a:rPr lang="en-US" b="0" dirty="0"/>
                        <a:t>1,600,000</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6,675,042</a:t>
                      </a:r>
                    </a:p>
                  </a:txBody>
                  <a:tcPr/>
                </a:tc>
                <a:tc>
                  <a:txBody>
                    <a:bodyPr/>
                    <a:lstStyle/>
                    <a:p>
                      <a:pPr algn="l"/>
                      <a:r>
                        <a:rPr lang="en-US" b="0" dirty="0"/>
                        <a:t>This could help with future capital projects to offset the local share and fund a piece of any future project</a:t>
                      </a:r>
                    </a:p>
                  </a:txBody>
                  <a:tcPr/>
                </a:tc>
                <a:extLst>
                  <a:ext uri="{0D108BD9-81ED-4DB2-BD59-A6C34878D82A}">
                    <a16:rowId xmlns:a16="http://schemas.microsoft.com/office/drawing/2014/main" val="1562369619"/>
                  </a:ext>
                </a:extLst>
              </a:tr>
              <a:tr h="564743">
                <a:tc>
                  <a:txBody>
                    <a:bodyPr/>
                    <a:lstStyle/>
                    <a:p>
                      <a:pPr algn="l"/>
                      <a:r>
                        <a:rPr lang="en-US" b="0" dirty="0"/>
                        <a:t>Employee Benefits </a:t>
                      </a:r>
                    </a:p>
                  </a:txBody>
                  <a:tcPr/>
                </a:tc>
                <a:tc>
                  <a:txBody>
                    <a:bodyPr/>
                    <a:lstStyle/>
                    <a:p>
                      <a:pPr algn="l"/>
                      <a:r>
                        <a:rPr lang="en-US" b="0" dirty="0"/>
                        <a:t>2,575,423</a:t>
                      </a:r>
                    </a:p>
                  </a:txBody>
                  <a:tcPr/>
                </a:tc>
                <a:tc>
                  <a:txBody>
                    <a:bodyPr/>
                    <a:lstStyle/>
                    <a:p>
                      <a:pPr algn="l"/>
                      <a:r>
                        <a:rPr lang="en-US" b="0" dirty="0"/>
                        <a:t>0</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t>2,575,423</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b="0" dirty="0"/>
                    </a:p>
                  </a:txBody>
                  <a:tcPr/>
                </a:tc>
                <a:tc>
                  <a:txBody>
                    <a:bodyPr/>
                    <a:lstStyle/>
                    <a:p>
                      <a:pPr algn="l"/>
                      <a:r>
                        <a:rPr lang="en-US" b="0" dirty="0"/>
                        <a:t>To fund contractual benefit payouts for employees at retirement</a:t>
                      </a:r>
                    </a:p>
                  </a:txBody>
                  <a:tcPr/>
                </a:tc>
                <a:extLst>
                  <a:ext uri="{0D108BD9-81ED-4DB2-BD59-A6C34878D82A}">
                    <a16:rowId xmlns:a16="http://schemas.microsoft.com/office/drawing/2014/main" val="1840202933"/>
                  </a:ext>
                </a:extLst>
              </a:tr>
              <a:tr h="404180">
                <a:tc>
                  <a:txBody>
                    <a:bodyPr/>
                    <a:lstStyle/>
                    <a:p>
                      <a:pPr algn="l"/>
                      <a:r>
                        <a:rPr lang="en-US" b="1" dirty="0"/>
                        <a:t>Total</a:t>
                      </a:r>
                    </a:p>
                  </a:txBody>
                  <a:tcPr/>
                </a:tc>
                <a:tc>
                  <a:txBody>
                    <a:bodyPr/>
                    <a:lstStyle/>
                    <a:p>
                      <a:pPr algn="l"/>
                      <a:r>
                        <a:rPr lang="en-US" b="1" dirty="0"/>
                        <a:t>18,259,754</a:t>
                      </a:r>
                    </a:p>
                  </a:txBody>
                  <a:tcPr/>
                </a:tc>
                <a:tc>
                  <a:txBody>
                    <a:bodyPr/>
                    <a:lstStyle/>
                    <a:p>
                      <a:pPr algn="l"/>
                      <a:r>
                        <a:rPr lang="en-US" b="1" dirty="0"/>
                        <a:t>4,800,000</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t>23,059,754</a:t>
                      </a:r>
                    </a:p>
                  </a:txBody>
                  <a:tcPr/>
                </a:tc>
                <a:tc>
                  <a:txBody>
                    <a:bodyPr/>
                    <a:lstStyle/>
                    <a:p>
                      <a:pPr algn="l"/>
                      <a:endParaRPr lang="en-US" b="0" dirty="0"/>
                    </a:p>
                  </a:txBody>
                  <a:tcPr/>
                </a:tc>
                <a:extLst>
                  <a:ext uri="{0D108BD9-81ED-4DB2-BD59-A6C34878D82A}">
                    <a16:rowId xmlns:a16="http://schemas.microsoft.com/office/drawing/2014/main" val="4033156901"/>
                  </a:ext>
                </a:extLst>
              </a:tr>
            </a:tbl>
          </a:graphicData>
        </a:graphic>
      </p:graphicFrame>
    </p:spTree>
    <p:extLst>
      <p:ext uri="{BB962C8B-B14F-4D97-AF65-F5344CB8AC3E}">
        <p14:creationId xmlns:p14="http://schemas.microsoft.com/office/powerpoint/2010/main" val="1082905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C6ACA-694D-460A-B07F-82CFC7343F13}"/>
              </a:ext>
            </a:extLst>
          </p:cNvPr>
          <p:cNvSpPr>
            <a:spLocks noGrp="1"/>
          </p:cNvSpPr>
          <p:nvPr>
            <p:ph type="title"/>
          </p:nvPr>
        </p:nvSpPr>
        <p:spPr>
          <a:xfrm>
            <a:off x="831850" y="1946806"/>
            <a:ext cx="10515600" cy="423862"/>
          </a:xfrm>
        </p:spPr>
        <p:txBody>
          <a:bodyPr/>
          <a:lstStyle/>
          <a:p>
            <a:pPr algn="ctr"/>
            <a:r>
              <a:rPr lang="en-US" dirty="0"/>
              <a:t>Study Information </a:t>
            </a:r>
          </a:p>
        </p:txBody>
      </p:sp>
      <p:sp>
        <p:nvSpPr>
          <p:cNvPr id="3" name="Text Placeholder 2">
            <a:extLst>
              <a:ext uri="{FF2B5EF4-FFF2-40B4-BE49-F238E27FC236}">
                <a16:creationId xmlns:a16="http://schemas.microsoft.com/office/drawing/2014/main" id="{DF27B896-758B-4B89-966D-6F86503BB630}"/>
              </a:ext>
            </a:extLst>
          </p:cNvPr>
          <p:cNvSpPr>
            <a:spLocks noGrp="1"/>
          </p:cNvSpPr>
          <p:nvPr>
            <p:ph type="body" idx="1"/>
          </p:nvPr>
        </p:nvSpPr>
        <p:spPr>
          <a:xfrm>
            <a:off x="414161" y="2158737"/>
            <a:ext cx="10515600" cy="3594806"/>
          </a:xfrm>
        </p:spPr>
        <p:txBody>
          <a:bodyPr/>
          <a:lstStyle/>
          <a:p>
            <a:r>
              <a:rPr lang="en-US" b="1" dirty="0">
                <a:solidFill>
                  <a:schemeClr val="tx1"/>
                </a:solidFill>
              </a:rPr>
              <a:t>Tonight: </a:t>
            </a:r>
          </a:p>
          <a:p>
            <a:pPr marL="1028700" lvl="1" indent="-342900">
              <a:buFont typeface="Arial" panose="020B0604020202020204" pitchFamily="34" charset="0"/>
              <a:buChar char="•"/>
            </a:pPr>
            <a:r>
              <a:rPr lang="en-US" sz="2400" dirty="0">
                <a:solidFill>
                  <a:schemeClr val="tx1"/>
                </a:solidFill>
              </a:rPr>
              <a:t>Labor relations information</a:t>
            </a:r>
          </a:p>
          <a:p>
            <a:pPr marL="1028700" lvl="1" indent="-342900">
              <a:buFont typeface="Arial" panose="020B0604020202020204" pitchFamily="34" charset="0"/>
              <a:buChar char="•"/>
            </a:pPr>
            <a:r>
              <a:rPr lang="en-US" sz="2400" dirty="0">
                <a:solidFill>
                  <a:schemeClr val="tx1"/>
                </a:solidFill>
              </a:rPr>
              <a:t>Real-estate information</a:t>
            </a:r>
          </a:p>
          <a:p>
            <a:pPr marL="1028700" lvl="1" indent="-342900">
              <a:buFont typeface="Arial" panose="020B0604020202020204" pitchFamily="34" charset="0"/>
              <a:buChar char="•"/>
            </a:pPr>
            <a:r>
              <a:rPr lang="en-US" sz="2400" dirty="0">
                <a:solidFill>
                  <a:schemeClr val="tx1"/>
                </a:solidFill>
              </a:rPr>
              <a:t>Current enrollment and average class sizes</a:t>
            </a:r>
          </a:p>
          <a:p>
            <a:pPr marL="1028700" lvl="1" indent="-342900">
              <a:buFont typeface="Arial" panose="020B0604020202020204" pitchFamily="34" charset="0"/>
              <a:buChar char="•"/>
            </a:pPr>
            <a:r>
              <a:rPr lang="en-US" sz="2400" i="1" dirty="0">
                <a:solidFill>
                  <a:schemeClr val="tx1"/>
                </a:solidFill>
              </a:rPr>
              <a:t>ThoughtExchange </a:t>
            </a:r>
          </a:p>
          <a:p>
            <a:endParaRPr lang="en-US" dirty="0">
              <a:solidFill>
                <a:schemeClr val="tx1"/>
              </a:solidFill>
            </a:endParaRPr>
          </a:p>
          <a:p>
            <a:r>
              <a:rPr lang="en-US" b="1" dirty="0">
                <a:solidFill>
                  <a:schemeClr val="tx1"/>
                </a:solidFill>
              </a:rPr>
              <a:t>Future meeting(s):</a:t>
            </a:r>
          </a:p>
          <a:p>
            <a:pPr marL="1028700" lvl="1" indent="-342900">
              <a:buFont typeface="Arial" panose="020B0604020202020204" pitchFamily="34" charset="0"/>
              <a:buChar char="•"/>
            </a:pPr>
            <a:r>
              <a:rPr lang="en-US" sz="2400" dirty="0">
                <a:solidFill>
                  <a:schemeClr val="tx1"/>
                </a:solidFill>
              </a:rPr>
              <a:t>Class size information</a:t>
            </a:r>
          </a:p>
          <a:p>
            <a:pPr marL="1028700" lvl="1" indent="-342900">
              <a:buFont typeface="Arial" panose="020B0604020202020204" pitchFamily="34" charset="0"/>
              <a:buChar char="•"/>
            </a:pPr>
            <a:r>
              <a:rPr lang="en-US" sz="2400" dirty="0">
                <a:solidFill>
                  <a:schemeClr val="tx1"/>
                </a:solidFill>
              </a:rPr>
              <a:t>Redistricting plan</a:t>
            </a:r>
          </a:p>
          <a:p>
            <a:pPr marL="1028700" lvl="1" indent="-342900">
              <a:buFont typeface="Arial" panose="020B0604020202020204" pitchFamily="34" charset="0"/>
              <a:buChar char="•"/>
            </a:pPr>
            <a:r>
              <a:rPr lang="en-US" sz="2400" dirty="0">
                <a:solidFill>
                  <a:schemeClr val="tx1"/>
                </a:solidFill>
              </a:rPr>
              <a:t>Community Focus Group outcomes</a:t>
            </a:r>
          </a:p>
          <a:p>
            <a:pPr marL="1028700" lvl="1" indent="-342900">
              <a:buFont typeface="Arial" panose="020B0604020202020204" pitchFamily="34" charset="0"/>
              <a:buChar char="•"/>
            </a:pPr>
            <a:r>
              <a:rPr lang="en-US" sz="2400" dirty="0">
                <a:solidFill>
                  <a:schemeClr val="tx1"/>
                </a:solidFill>
              </a:rPr>
              <a:t>Building Condition Survey information</a:t>
            </a:r>
          </a:p>
          <a:p>
            <a:endParaRPr lang="en-US" dirty="0"/>
          </a:p>
        </p:txBody>
      </p:sp>
    </p:spTree>
    <p:extLst>
      <p:ext uri="{BB962C8B-B14F-4D97-AF65-F5344CB8AC3E}">
        <p14:creationId xmlns:p14="http://schemas.microsoft.com/office/powerpoint/2010/main" val="4984428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3F6A39-1707-4E3A-B976-211F5EAFA01C}"/>
              </a:ext>
            </a:extLst>
          </p:cNvPr>
          <p:cNvPicPr>
            <a:picLocks noChangeAspect="1"/>
          </p:cNvPicPr>
          <p:nvPr/>
        </p:nvPicPr>
        <p:blipFill>
          <a:blip r:embed="rId2"/>
          <a:stretch>
            <a:fillRect/>
          </a:stretch>
        </p:blipFill>
        <p:spPr>
          <a:xfrm>
            <a:off x="355600" y="1558656"/>
            <a:ext cx="11480799" cy="5101788"/>
          </a:xfrm>
          <a:prstGeom prst="rect">
            <a:avLst/>
          </a:prstGeom>
        </p:spPr>
      </p:pic>
    </p:spTree>
    <p:extLst>
      <p:ext uri="{BB962C8B-B14F-4D97-AF65-F5344CB8AC3E}">
        <p14:creationId xmlns:p14="http://schemas.microsoft.com/office/powerpoint/2010/main" val="3470611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9BE06-9EC3-4490-8DEB-12D5F9592018}"/>
              </a:ext>
            </a:extLst>
          </p:cNvPr>
          <p:cNvSpPr>
            <a:spLocks noGrp="1"/>
          </p:cNvSpPr>
          <p:nvPr>
            <p:ph type="title"/>
          </p:nvPr>
        </p:nvSpPr>
        <p:spPr>
          <a:xfrm>
            <a:off x="624769" y="1507015"/>
            <a:ext cx="10942461" cy="558799"/>
          </a:xfrm>
        </p:spPr>
        <p:txBody>
          <a:bodyPr/>
          <a:lstStyle/>
          <a:p>
            <a:pPr algn="ctr"/>
            <a:r>
              <a:rPr lang="en-US" sz="3600" b="1" dirty="0"/>
              <a:t>Labor Relations Data – 2022- 23 Retirement Projections </a:t>
            </a:r>
          </a:p>
        </p:txBody>
      </p:sp>
      <p:graphicFrame>
        <p:nvGraphicFramePr>
          <p:cNvPr id="4" name="Content Placeholder 3">
            <a:extLst>
              <a:ext uri="{FF2B5EF4-FFF2-40B4-BE49-F238E27FC236}">
                <a16:creationId xmlns:a16="http://schemas.microsoft.com/office/drawing/2014/main" id="{0A676A19-610C-4AC0-B0E0-25B24C096D83}"/>
              </a:ext>
            </a:extLst>
          </p:cNvPr>
          <p:cNvGraphicFramePr>
            <a:graphicFrameLocks noGrp="1"/>
          </p:cNvGraphicFramePr>
          <p:nvPr>
            <p:ph idx="1"/>
            <p:extLst>
              <p:ext uri="{D42A27DB-BD31-4B8C-83A1-F6EECF244321}">
                <p14:modId xmlns:p14="http://schemas.microsoft.com/office/powerpoint/2010/main" val="3134853669"/>
              </p:ext>
            </p:extLst>
          </p:nvPr>
        </p:nvGraphicFramePr>
        <p:xfrm>
          <a:off x="90486" y="2042160"/>
          <a:ext cx="12011025" cy="4815840"/>
        </p:xfrm>
        <a:graphic>
          <a:graphicData uri="http://schemas.openxmlformats.org/drawingml/2006/table">
            <a:tbl>
              <a:tblPr firstRow="1" bandRow="1">
                <a:tableStyleId>{5C22544A-7EE6-4342-B048-85BDC9FD1C3A}</a:tableStyleId>
              </a:tblPr>
              <a:tblGrid>
                <a:gridCol w="4003675">
                  <a:extLst>
                    <a:ext uri="{9D8B030D-6E8A-4147-A177-3AD203B41FA5}">
                      <a16:colId xmlns:a16="http://schemas.microsoft.com/office/drawing/2014/main" val="3321465927"/>
                    </a:ext>
                  </a:extLst>
                </a:gridCol>
                <a:gridCol w="4003675">
                  <a:extLst>
                    <a:ext uri="{9D8B030D-6E8A-4147-A177-3AD203B41FA5}">
                      <a16:colId xmlns:a16="http://schemas.microsoft.com/office/drawing/2014/main" val="2600315392"/>
                    </a:ext>
                  </a:extLst>
                </a:gridCol>
                <a:gridCol w="4003675">
                  <a:extLst>
                    <a:ext uri="{9D8B030D-6E8A-4147-A177-3AD203B41FA5}">
                      <a16:colId xmlns:a16="http://schemas.microsoft.com/office/drawing/2014/main" val="24710652"/>
                    </a:ext>
                  </a:extLst>
                </a:gridCol>
              </a:tblGrid>
              <a:tr h="652834">
                <a:tc>
                  <a:txBody>
                    <a:bodyPr/>
                    <a:lstStyle/>
                    <a:p>
                      <a:r>
                        <a:rPr lang="en-US" sz="2000" dirty="0"/>
                        <a:t>OCTA </a:t>
                      </a:r>
                    </a:p>
                  </a:txBody>
                  <a:tcPr/>
                </a:tc>
                <a:tc>
                  <a:txBody>
                    <a:bodyPr/>
                    <a:lstStyle/>
                    <a:p>
                      <a:r>
                        <a:rPr lang="en-US" sz="2000" dirty="0"/>
                        <a:t>CSEA</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t>AAP &amp; Non- Affiliated</a:t>
                      </a:r>
                    </a:p>
                    <a:p>
                      <a:endParaRPr lang="en-US" sz="2000" dirty="0"/>
                    </a:p>
                  </a:txBody>
                  <a:tcPr/>
                </a:tc>
                <a:extLst>
                  <a:ext uri="{0D108BD9-81ED-4DB2-BD59-A6C34878D82A}">
                    <a16:rowId xmlns:a16="http://schemas.microsoft.com/office/drawing/2014/main" val="2887939016"/>
                  </a:ext>
                </a:extLst>
              </a:tr>
              <a:tr h="3831854">
                <a:tc>
                  <a:txBody>
                    <a:bodyPr/>
                    <a:lstStyle/>
                    <a:p>
                      <a:r>
                        <a:rPr lang="en-US" sz="2000" b="1" dirty="0"/>
                        <a:t>20 Teachers </a:t>
                      </a:r>
                      <a:r>
                        <a:rPr lang="en-US" sz="2000" dirty="0"/>
                        <a:t>with 30 years of service credit and age 55</a:t>
                      </a:r>
                    </a:p>
                    <a:p>
                      <a:endParaRPr lang="en-US" sz="2000" dirty="0"/>
                    </a:p>
                    <a:p>
                      <a:pPr marL="285750" indent="-285750">
                        <a:buFont typeface="Arial" panose="020B0604020202020204" pitchFamily="34" charset="0"/>
                        <a:buChar char="•"/>
                      </a:pPr>
                      <a:r>
                        <a:rPr lang="en-US" sz="2000" dirty="0"/>
                        <a:t>10 Elementary</a:t>
                      </a:r>
                    </a:p>
                    <a:p>
                      <a:pPr marL="285750" indent="-285750">
                        <a:buFont typeface="Arial" panose="020B0604020202020204" pitchFamily="34" charset="0"/>
                        <a:buChar char="•"/>
                      </a:pPr>
                      <a:r>
                        <a:rPr lang="en-US" sz="2000" dirty="0"/>
                        <a:t>10 Secondary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0" indent="0">
                        <a:buFont typeface="Arial" panose="020B0604020202020204" pitchFamily="34" charset="0"/>
                        <a:buNone/>
                      </a:pPr>
                      <a:endParaRPr lang="en-US" sz="1600" b="1" dirty="0"/>
                    </a:p>
                    <a:p>
                      <a:pPr marL="0" indent="0">
                        <a:buFont typeface="Arial" panose="020B0604020202020204" pitchFamily="34" charset="0"/>
                        <a:buNone/>
                      </a:pPr>
                      <a:r>
                        <a:rPr lang="en-US" sz="1600" b="1" dirty="0"/>
                        <a:t>Note: There are others who are age eligible but may not meet the minimum (30) years of service credit to get maximum retirement benefit</a:t>
                      </a:r>
                    </a:p>
                  </a:txBody>
                  <a:tcPr/>
                </a:tc>
                <a:tc>
                  <a:txBody>
                    <a:bodyPr/>
                    <a:lstStyle/>
                    <a:p>
                      <a:r>
                        <a:rPr lang="en-US" sz="2000" b="1" dirty="0"/>
                        <a:t>11 </a:t>
                      </a:r>
                      <a:r>
                        <a:rPr lang="en-US" sz="2000" b="0" dirty="0"/>
                        <a:t>CSEA members </a:t>
                      </a:r>
                      <a:r>
                        <a:rPr lang="en-US" sz="2000" dirty="0"/>
                        <a:t>with </a:t>
                      </a:r>
                      <a:r>
                        <a:rPr lang="en-US" sz="2000" b="1" dirty="0"/>
                        <a:t>30 years </a:t>
                      </a:r>
                      <a:r>
                        <a:rPr lang="en-US" sz="2000" dirty="0"/>
                        <a:t>of service credit and age 55</a:t>
                      </a:r>
                    </a:p>
                    <a:p>
                      <a:endParaRPr lang="en-US" sz="20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Note: There are others who are age eligible but may not meet the minimum (30) years of service credit to get maximum retirement benefit</a:t>
                      </a:r>
                    </a:p>
                    <a:p>
                      <a:endParaRPr lang="en-US" sz="2000" dirty="0"/>
                    </a:p>
                  </a:txBody>
                  <a:tcPr/>
                </a:tc>
                <a:tc>
                  <a:txBody>
                    <a:bodyPr/>
                    <a:lstStyle/>
                    <a:p>
                      <a:r>
                        <a:rPr lang="en-US" sz="2000" b="1" dirty="0"/>
                        <a:t>3  </a:t>
                      </a:r>
                      <a:r>
                        <a:rPr lang="en-US" sz="2000" b="0" dirty="0"/>
                        <a:t>AAP</a:t>
                      </a:r>
                      <a:r>
                        <a:rPr lang="en-US" sz="2000" b="1" dirty="0"/>
                        <a:t> </a:t>
                      </a:r>
                      <a:r>
                        <a:rPr lang="en-US" sz="2000" dirty="0"/>
                        <a:t>and/or COASA members with 30 years of service credit and age 55</a:t>
                      </a:r>
                    </a:p>
                    <a:p>
                      <a:endParaRPr lang="en-US" sz="2000" dirty="0"/>
                    </a:p>
                    <a:p>
                      <a:r>
                        <a:rPr lang="en-US" sz="2000" b="1" dirty="0"/>
                        <a:t>2 </a:t>
                      </a:r>
                      <a:r>
                        <a:rPr lang="en-US" sz="2000" dirty="0"/>
                        <a:t>AAP</a:t>
                      </a:r>
                    </a:p>
                    <a:p>
                      <a:r>
                        <a:rPr lang="en-US" sz="2000" b="1" dirty="0"/>
                        <a:t>1</a:t>
                      </a:r>
                      <a:r>
                        <a:rPr lang="en-US" sz="2000" dirty="0"/>
                        <a:t> Non – Affiliated</a:t>
                      </a:r>
                    </a:p>
                    <a:p>
                      <a:endParaRPr lang="en-US" sz="2000" dirty="0"/>
                    </a:p>
                    <a:p>
                      <a:endParaRPr lang="en-US" sz="2000" dirty="0"/>
                    </a:p>
                    <a:p>
                      <a:endParaRPr lang="en-US" sz="20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Note: There are others who are age eligible but may not meet the minimum (30) years of service credit to get maximum retirement benefit</a:t>
                      </a:r>
                    </a:p>
                    <a:p>
                      <a:endParaRPr lang="en-US" sz="2000" dirty="0"/>
                    </a:p>
                  </a:txBody>
                  <a:tcPr/>
                </a:tc>
                <a:extLst>
                  <a:ext uri="{0D108BD9-81ED-4DB2-BD59-A6C34878D82A}">
                    <a16:rowId xmlns:a16="http://schemas.microsoft.com/office/drawing/2014/main" val="3092563411"/>
                  </a:ext>
                </a:extLst>
              </a:tr>
            </a:tbl>
          </a:graphicData>
        </a:graphic>
      </p:graphicFrame>
    </p:spTree>
    <p:extLst>
      <p:ext uri="{BB962C8B-B14F-4D97-AF65-F5344CB8AC3E}">
        <p14:creationId xmlns:p14="http://schemas.microsoft.com/office/powerpoint/2010/main" val="676858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16082-E764-4B5E-A38C-81C4F544945B}"/>
              </a:ext>
            </a:extLst>
          </p:cNvPr>
          <p:cNvSpPr>
            <a:spLocks noGrp="1"/>
          </p:cNvSpPr>
          <p:nvPr>
            <p:ph type="title"/>
          </p:nvPr>
        </p:nvSpPr>
        <p:spPr>
          <a:xfrm>
            <a:off x="831850" y="1709738"/>
            <a:ext cx="10515600" cy="864129"/>
          </a:xfrm>
        </p:spPr>
        <p:txBody>
          <a:bodyPr/>
          <a:lstStyle/>
          <a:p>
            <a:pPr algn="ctr"/>
            <a:r>
              <a:rPr lang="en-US" dirty="0"/>
              <a:t>Real-estate Information</a:t>
            </a:r>
          </a:p>
        </p:txBody>
      </p:sp>
      <p:sp>
        <p:nvSpPr>
          <p:cNvPr id="3" name="Text Placeholder 2">
            <a:extLst>
              <a:ext uri="{FF2B5EF4-FFF2-40B4-BE49-F238E27FC236}">
                <a16:creationId xmlns:a16="http://schemas.microsoft.com/office/drawing/2014/main" id="{B3C4C078-45EF-4B35-9EAD-49D976EB59B6}"/>
              </a:ext>
            </a:extLst>
          </p:cNvPr>
          <p:cNvSpPr>
            <a:spLocks noGrp="1"/>
          </p:cNvSpPr>
          <p:nvPr>
            <p:ph type="body" idx="1"/>
          </p:nvPr>
        </p:nvSpPr>
        <p:spPr>
          <a:xfrm>
            <a:off x="831850" y="2844801"/>
            <a:ext cx="10515600" cy="3244850"/>
          </a:xfrm>
        </p:spPr>
        <p:txBody>
          <a:bodyPr/>
          <a:lstStyle/>
          <a:p>
            <a:pPr marL="571500" indent="-342900">
              <a:buFont typeface="Arial" panose="020B0604020202020204" pitchFamily="34" charset="0"/>
              <a:buChar char="•"/>
            </a:pPr>
            <a:r>
              <a:rPr lang="en-US" sz="2800" dirty="0">
                <a:solidFill>
                  <a:schemeClr val="tx1"/>
                </a:solidFill>
              </a:rPr>
              <a:t>The district recently completed a review of recent local real-estate</a:t>
            </a:r>
          </a:p>
          <a:p>
            <a:pPr marL="571500" indent="-342900">
              <a:buFont typeface="Arial" panose="020B0604020202020204" pitchFamily="34" charset="0"/>
              <a:buChar char="•"/>
            </a:pPr>
            <a:endParaRPr lang="en-US" sz="2800" dirty="0">
              <a:solidFill>
                <a:schemeClr val="tx1"/>
              </a:solidFill>
            </a:endParaRPr>
          </a:p>
          <a:p>
            <a:pPr marL="571500" indent="-342900">
              <a:buFont typeface="Arial" panose="020B0604020202020204" pitchFamily="34" charset="0"/>
              <a:buChar char="•"/>
            </a:pPr>
            <a:r>
              <a:rPr lang="en-US" sz="2800" dirty="0">
                <a:solidFill>
                  <a:schemeClr val="tx1"/>
                </a:solidFill>
              </a:rPr>
              <a:t>Support was provided by City of Oswego representatives</a:t>
            </a:r>
          </a:p>
          <a:p>
            <a:endParaRPr lang="en-US" dirty="0"/>
          </a:p>
        </p:txBody>
      </p:sp>
    </p:spTree>
    <p:extLst>
      <p:ext uri="{BB962C8B-B14F-4D97-AF65-F5344CB8AC3E}">
        <p14:creationId xmlns:p14="http://schemas.microsoft.com/office/powerpoint/2010/main" val="2863012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0DE3093B-2797-4982-8355-035A625833FA}"/>
              </a:ext>
            </a:extLst>
          </p:cNvPr>
          <p:cNvGraphicFramePr>
            <a:graphicFrameLocks/>
          </p:cNvGraphicFramePr>
          <p:nvPr>
            <p:extLst>
              <p:ext uri="{D42A27DB-BD31-4B8C-83A1-F6EECF244321}">
                <p14:modId xmlns:p14="http://schemas.microsoft.com/office/powerpoint/2010/main" val="1877479157"/>
              </p:ext>
            </p:extLst>
          </p:nvPr>
        </p:nvGraphicFramePr>
        <p:xfrm>
          <a:off x="169333" y="1690247"/>
          <a:ext cx="11864623" cy="5026642"/>
        </p:xfrm>
        <a:graphic>
          <a:graphicData uri="http://schemas.openxmlformats.org/drawingml/2006/table">
            <a:tbl>
              <a:tblPr firstRow="1" bandRow="1">
                <a:tableStyleId>{7DF18680-E054-41AD-8BC1-D1AEF772440D}</a:tableStyleId>
              </a:tblPr>
              <a:tblGrid>
                <a:gridCol w="2038939">
                  <a:extLst>
                    <a:ext uri="{9D8B030D-6E8A-4147-A177-3AD203B41FA5}">
                      <a16:colId xmlns:a16="http://schemas.microsoft.com/office/drawing/2014/main" val="2869879388"/>
                    </a:ext>
                  </a:extLst>
                </a:gridCol>
                <a:gridCol w="5830369">
                  <a:extLst>
                    <a:ext uri="{9D8B030D-6E8A-4147-A177-3AD203B41FA5}">
                      <a16:colId xmlns:a16="http://schemas.microsoft.com/office/drawing/2014/main" val="2662432304"/>
                    </a:ext>
                  </a:extLst>
                </a:gridCol>
                <a:gridCol w="3995315">
                  <a:extLst>
                    <a:ext uri="{9D8B030D-6E8A-4147-A177-3AD203B41FA5}">
                      <a16:colId xmlns:a16="http://schemas.microsoft.com/office/drawing/2014/main" val="1690956857"/>
                    </a:ext>
                  </a:extLst>
                </a:gridCol>
              </a:tblGrid>
              <a:tr h="539821">
                <a:tc>
                  <a:txBody>
                    <a:bodyPr/>
                    <a:lstStyle/>
                    <a:p>
                      <a:r>
                        <a:rPr lang="en-US" sz="2400" dirty="0"/>
                        <a:t>Name</a:t>
                      </a:r>
                    </a:p>
                  </a:txBody>
                  <a:tcPr/>
                </a:tc>
                <a:tc>
                  <a:txBody>
                    <a:bodyPr/>
                    <a:lstStyle/>
                    <a:p>
                      <a:r>
                        <a:rPr lang="en-US" sz="2400" dirty="0"/>
                        <a:t>Information</a:t>
                      </a:r>
                    </a:p>
                  </a:txBody>
                  <a:tcPr/>
                </a:tc>
                <a:tc>
                  <a:txBody>
                    <a:bodyPr/>
                    <a:lstStyle/>
                    <a:p>
                      <a:r>
                        <a:rPr lang="en-US" sz="2400" dirty="0"/>
                        <a:t>Costs</a:t>
                      </a:r>
                    </a:p>
                  </a:txBody>
                  <a:tcPr/>
                </a:tc>
                <a:extLst>
                  <a:ext uri="{0D108BD9-81ED-4DB2-BD59-A6C34878D82A}">
                    <a16:rowId xmlns:a16="http://schemas.microsoft.com/office/drawing/2014/main" val="2847747217"/>
                  </a:ext>
                </a:extLst>
              </a:tr>
              <a:tr h="4486821">
                <a:tc>
                  <a:txBody>
                    <a:bodyPr/>
                    <a:lstStyle/>
                    <a:p>
                      <a:r>
                        <a:rPr lang="en-US" sz="2400" b="1" dirty="0"/>
                        <a:t>Property: </a:t>
                      </a:r>
                    </a:p>
                    <a:p>
                      <a:r>
                        <a:rPr lang="en-US" sz="2400" dirty="0"/>
                        <a:t>Litatro</a:t>
                      </a:r>
                    </a:p>
                    <a:p>
                      <a:endParaRPr lang="en-US" sz="2400" dirty="0"/>
                    </a:p>
                    <a:p>
                      <a:r>
                        <a:rPr lang="en-US" sz="2400" b="1" dirty="0"/>
                        <a:t>Address:</a:t>
                      </a:r>
                      <a:br>
                        <a:rPr lang="en-US" sz="2400" dirty="0"/>
                      </a:br>
                      <a:r>
                        <a:rPr lang="en-US" sz="2400" dirty="0"/>
                        <a:t>189 W 1st St, </a:t>
                      </a:r>
                    </a:p>
                    <a:p>
                      <a:r>
                        <a:rPr lang="en-US" sz="2400" dirty="0"/>
                        <a:t>Oswego NY 13126</a:t>
                      </a:r>
                    </a:p>
                  </a:txBody>
                  <a:tcPr/>
                </a:tc>
                <a:tc>
                  <a:txBody>
                    <a:bodyPr/>
                    <a:lstStyle/>
                    <a:p>
                      <a:pPr marL="0" indent="0">
                        <a:buNone/>
                      </a:pPr>
                      <a:r>
                        <a:rPr lang="en-US" sz="2400" dirty="0"/>
                        <a:t>Litatro (“Luck Is the Ability to Recognize Opportunity”) is locally owned / operated and features premiere retail, upscale commercial spaces, 20 luxury apartments, underground parking, select restaurants on the first floor, World-Class Eats on the rooftop deck complete with stunning views of the city and river.</a:t>
                      </a:r>
                    </a:p>
                    <a:p>
                      <a:pPr marL="0" indent="0">
                        <a:buNone/>
                      </a:pPr>
                      <a:endParaRPr lang="en-US" sz="2400" dirty="0"/>
                    </a:p>
                    <a:p>
                      <a:endParaRPr lang="en-US" dirty="0"/>
                    </a:p>
                  </a:txBody>
                  <a:tcPr/>
                </a:tc>
                <a:tc>
                  <a:txBody>
                    <a:bodyPr/>
                    <a:lstStyle/>
                    <a:p>
                      <a:r>
                        <a:rPr lang="en-US" sz="2400" dirty="0"/>
                        <a:t>1 Bedroom- $1,300-$1,750</a:t>
                      </a:r>
                    </a:p>
                    <a:p>
                      <a:r>
                        <a:rPr lang="en-US" sz="2400" dirty="0"/>
                        <a:t>2 Bedroom -$1,900-$2,750</a:t>
                      </a:r>
                    </a:p>
                    <a:p>
                      <a:endParaRPr lang="en-US" sz="2400" dirty="0"/>
                    </a:p>
                    <a:p>
                      <a:r>
                        <a:rPr lang="en-US" sz="2400" b="1" dirty="0"/>
                        <a:t>Note: No children are currently living in this facility and attending Oswego CSD</a:t>
                      </a:r>
                    </a:p>
                  </a:txBody>
                  <a:tcPr/>
                </a:tc>
                <a:extLst>
                  <a:ext uri="{0D108BD9-81ED-4DB2-BD59-A6C34878D82A}">
                    <a16:rowId xmlns:a16="http://schemas.microsoft.com/office/drawing/2014/main" val="1105056491"/>
                  </a:ext>
                </a:extLst>
              </a:tr>
            </a:tbl>
          </a:graphicData>
        </a:graphic>
      </p:graphicFrame>
    </p:spTree>
    <p:extLst>
      <p:ext uri="{BB962C8B-B14F-4D97-AF65-F5344CB8AC3E}">
        <p14:creationId xmlns:p14="http://schemas.microsoft.com/office/powerpoint/2010/main" val="4004851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603CBF0-F8B3-467B-BD75-2A4B5ACF1015}"/>
              </a:ext>
            </a:extLst>
          </p:cNvPr>
          <p:cNvGraphicFramePr>
            <a:graphicFrameLocks/>
          </p:cNvGraphicFramePr>
          <p:nvPr>
            <p:extLst>
              <p:ext uri="{D42A27DB-BD31-4B8C-83A1-F6EECF244321}">
                <p14:modId xmlns:p14="http://schemas.microsoft.com/office/powerpoint/2010/main" val="821245359"/>
              </p:ext>
            </p:extLst>
          </p:nvPr>
        </p:nvGraphicFramePr>
        <p:xfrm>
          <a:off x="135467" y="1600014"/>
          <a:ext cx="11954933" cy="5027373"/>
        </p:xfrm>
        <a:graphic>
          <a:graphicData uri="http://schemas.openxmlformats.org/drawingml/2006/table">
            <a:tbl>
              <a:tblPr firstRow="1" bandRow="1">
                <a:tableStyleId>{7DF18680-E054-41AD-8BC1-D1AEF772440D}</a:tableStyleId>
              </a:tblPr>
              <a:tblGrid>
                <a:gridCol w="2044199">
                  <a:extLst>
                    <a:ext uri="{9D8B030D-6E8A-4147-A177-3AD203B41FA5}">
                      <a16:colId xmlns:a16="http://schemas.microsoft.com/office/drawing/2014/main" val="2869879388"/>
                    </a:ext>
                  </a:extLst>
                </a:gridCol>
                <a:gridCol w="5880835">
                  <a:extLst>
                    <a:ext uri="{9D8B030D-6E8A-4147-A177-3AD203B41FA5}">
                      <a16:colId xmlns:a16="http://schemas.microsoft.com/office/drawing/2014/main" val="2662432304"/>
                    </a:ext>
                  </a:extLst>
                </a:gridCol>
                <a:gridCol w="4029899">
                  <a:extLst>
                    <a:ext uri="{9D8B030D-6E8A-4147-A177-3AD203B41FA5}">
                      <a16:colId xmlns:a16="http://schemas.microsoft.com/office/drawing/2014/main" val="1690956857"/>
                    </a:ext>
                  </a:extLst>
                </a:gridCol>
              </a:tblGrid>
              <a:tr h="429272">
                <a:tc>
                  <a:txBody>
                    <a:bodyPr/>
                    <a:lstStyle/>
                    <a:p>
                      <a:r>
                        <a:rPr lang="en-US" sz="2400" dirty="0"/>
                        <a:t>Name</a:t>
                      </a:r>
                    </a:p>
                  </a:txBody>
                  <a:tcPr/>
                </a:tc>
                <a:tc>
                  <a:txBody>
                    <a:bodyPr/>
                    <a:lstStyle/>
                    <a:p>
                      <a:r>
                        <a:rPr lang="en-US" sz="2400" dirty="0"/>
                        <a:t>Information</a:t>
                      </a:r>
                    </a:p>
                  </a:txBody>
                  <a:tcPr/>
                </a:tc>
                <a:tc>
                  <a:txBody>
                    <a:bodyPr/>
                    <a:lstStyle/>
                    <a:p>
                      <a:r>
                        <a:rPr lang="en-US" sz="2400" dirty="0"/>
                        <a:t>Costs</a:t>
                      </a:r>
                    </a:p>
                  </a:txBody>
                  <a:tcPr/>
                </a:tc>
                <a:extLst>
                  <a:ext uri="{0D108BD9-81ED-4DB2-BD59-A6C34878D82A}">
                    <a16:rowId xmlns:a16="http://schemas.microsoft.com/office/drawing/2014/main" val="2847747217"/>
                  </a:ext>
                </a:extLst>
              </a:tr>
              <a:tr h="4570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Property: </a:t>
                      </a:r>
                    </a:p>
                    <a:p>
                      <a:r>
                        <a:rPr lang="en-US" sz="2400" dirty="0"/>
                        <a:t>Riverwalk</a:t>
                      </a:r>
                    </a:p>
                    <a:p>
                      <a:endParaRPr lang="en-US" sz="2400" dirty="0"/>
                    </a:p>
                    <a:p>
                      <a:r>
                        <a:rPr lang="en-US" sz="2400" b="1" dirty="0"/>
                        <a:t>Address:</a:t>
                      </a:r>
                    </a:p>
                    <a:p>
                      <a:r>
                        <a:rPr lang="en-US" sz="2400" dirty="0"/>
                        <a:t>155 W 1</a:t>
                      </a:r>
                      <a:r>
                        <a:rPr lang="en-US" sz="2400" baseline="30000" dirty="0"/>
                        <a:t>st</a:t>
                      </a:r>
                      <a:r>
                        <a:rPr lang="en-US" sz="2400" dirty="0"/>
                        <a:t> St</a:t>
                      </a:r>
                    </a:p>
                    <a:p>
                      <a:r>
                        <a:rPr lang="en-US" sz="2400" dirty="0"/>
                        <a:t>Oswego, NY  13126</a:t>
                      </a:r>
                    </a:p>
                  </a:txBody>
                  <a:tcPr/>
                </a:tc>
                <a:tc>
                  <a:txBody>
                    <a:bodyPr/>
                    <a:lstStyle/>
                    <a:p>
                      <a:pPr marL="342900" indent="-342900">
                        <a:buFont typeface="Arial" panose="020B0604020202020204" pitchFamily="34" charset="0"/>
                        <a:buChar char="•"/>
                      </a:pPr>
                      <a:r>
                        <a:rPr lang="en-US" sz="2400" b="0" i="0" kern="1200" dirty="0">
                          <a:solidFill>
                            <a:schemeClr val="dk1"/>
                          </a:solidFill>
                          <a:effectLst/>
                          <a:latin typeface="+mn-lt"/>
                          <a:ea typeface="+mn-ea"/>
                          <a:cs typeface="+mn-cs"/>
                        </a:rPr>
                        <a:t>Riverwalk Apartments and Restaurants are locally owned and veteran owned</a:t>
                      </a:r>
                    </a:p>
                    <a:p>
                      <a:pPr marL="0" indent="0">
                        <a:buFont typeface="Arial" panose="020B0604020202020204" pitchFamily="34" charset="0"/>
                        <a:buNone/>
                      </a:pPr>
                      <a:endParaRPr lang="en-US" sz="2400" b="0" i="0" kern="1200" dirty="0">
                        <a:solidFill>
                          <a:schemeClr val="dk1"/>
                        </a:solidFill>
                        <a:effectLst/>
                        <a:latin typeface="+mn-lt"/>
                        <a:ea typeface="+mn-ea"/>
                        <a:cs typeface="+mn-cs"/>
                      </a:endParaRPr>
                    </a:p>
                    <a:p>
                      <a:pPr marL="342900" indent="-342900">
                        <a:buFont typeface="Arial" panose="020B0604020202020204" pitchFamily="34" charset="0"/>
                        <a:buChar char="•"/>
                      </a:pPr>
                      <a:r>
                        <a:rPr lang="en-US" sz="2400" b="0" i="0" kern="1200" dirty="0">
                          <a:solidFill>
                            <a:schemeClr val="dk1"/>
                          </a:solidFill>
                          <a:effectLst/>
                          <a:latin typeface="+mn-lt"/>
                          <a:ea typeface="+mn-ea"/>
                          <a:cs typeface="+mn-cs"/>
                        </a:rPr>
                        <a:t>Featured as a four-story, mixed-use hub, Riverwalk showcases 32 luxury, waterfront apartments and underground parking, with an oven-fired pizza restaurant and handmade bagel shop on the first floor </a:t>
                      </a:r>
                      <a:endParaRPr lang="en-US" sz="2400" dirty="0"/>
                    </a:p>
                  </a:txBody>
                  <a:tcPr/>
                </a:tc>
                <a:tc>
                  <a:txBody>
                    <a:bodyPr/>
                    <a:lstStyle/>
                    <a:p>
                      <a:r>
                        <a:rPr lang="en-US" sz="2400" dirty="0"/>
                        <a:t>1 Bedroom- $1,480 - $1,980</a:t>
                      </a:r>
                    </a:p>
                    <a:p>
                      <a:r>
                        <a:rPr lang="en-US" sz="2400" dirty="0"/>
                        <a:t>2 Bedroom -$1,935 - $2,340</a:t>
                      </a:r>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Note: No children are currently living in this facility and attending Oswego CSD</a:t>
                      </a:r>
                    </a:p>
                    <a:p>
                      <a:endParaRPr lang="en-US" sz="2400" dirty="0"/>
                    </a:p>
                  </a:txBody>
                  <a:tcPr/>
                </a:tc>
                <a:extLst>
                  <a:ext uri="{0D108BD9-81ED-4DB2-BD59-A6C34878D82A}">
                    <a16:rowId xmlns:a16="http://schemas.microsoft.com/office/drawing/2014/main" val="1105056491"/>
                  </a:ext>
                </a:extLst>
              </a:tr>
            </a:tbl>
          </a:graphicData>
        </a:graphic>
      </p:graphicFrame>
    </p:spTree>
    <p:extLst>
      <p:ext uri="{BB962C8B-B14F-4D97-AF65-F5344CB8AC3E}">
        <p14:creationId xmlns:p14="http://schemas.microsoft.com/office/powerpoint/2010/main" val="212306989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7884</TotalTime>
  <Words>3083</Words>
  <Application>Microsoft Office PowerPoint</Application>
  <PresentationFormat>Widescreen</PresentationFormat>
  <Paragraphs>565</Paragraphs>
  <Slides>50</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Trebuchet MS</vt:lpstr>
      <vt:lpstr>Office Theme</vt:lpstr>
      <vt:lpstr>Superintendent’s Report Board of Education Meeting  10/4/22 </vt:lpstr>
      <vt:lpstr>Congratulations…</vt:lpstr>
      <vt:lpstr>Rachel’s Challenge OHS Chain Reaction</vt:lpstr>
      <vt:lpstr>Read to Them</vt:lpstr>
      <vt:lpstr>Study Information </vt:lpstr>
      <vt:lpstr>Labor Relations Data – 2022- 23 Retirement Projections </vt:lpstr>
      <vt:lpstr>Real-estate Information</vt:lpstr>
      <vt:lpstr>PowerPoint Presentation</vt:lpstr>
      <vt:lpstr>PowerPoint Presentation</vt:lpstr>
      <vt:lpstr>PowerPoint Presentation</vt:lpstr>
      <vt:lpstr>PowerPoint Presentation</vt:lpstr>
      <vt:lpstr>PowerPoint Presentation</vt:lpstr>
      <vt:lpstr>PowerPoint Presentation</vt:lpstr>
      <vt:lpstr>Summary of Information - student projections</vt:lpstr>
      <vt:lpstr>Student Enrollment Data – Information  (Part 1)</vt:lpstr>
      <vt:lpstr>Purpose of the Data Reports</vt:lpstr>
      <vt:lpstr>Facilities Efficiency Studies Review (12 Studies) Studies)</vt:lpstr>
      <vt:lpstr>Facilities Efficiency Studies Review-Continue</vt:lpstr>
      <vt:lpstr>Facilities Efficiency Studies Review-Continue</vt:lpstr>
      <vt:lpstr>Facilities Efficiency Studies Summary</vt:lpstr>
      <vt:lpstr>September 2022 Enrollment</vt:lpstr>
      <vt:lpstr>September 2022 Elementary Class Sections &amp; Class Size</vt:lpstr>
      <vt:lpstr>September 2022 Student Services</vt:lpstr>
      <vt:lpstr>2012 Enrollment Projection from CITI BOCES Study</vt:lpstr>
      <vt:lpstr>PowerPoint Presentation</vt:lpstr>
      <vt:lpstr>2012 Enrollment Projection from CITI BOCES Study</vt:lpstr>
      <vt:lpstr> ThoughtExchange Data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Study Information </vt:lpstr>
      <vt:lpstr>Funding of Reserves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2022 Enrollment</dc:title>
  <dc:creator>Karen</dc:creator>
  <cp:lastModifiedBy>Calvin, Mathis</cp:lastModifiedBy>
  <cp:revision>105</cp:revision>
  <cp:lastPrinted>2022-10-04T12:56:55Z</cp:lastPrinted>
  <dcterms:modified xsi:type="dcterms:W3CDTF">2022-10-04T19:30:21Z</dcterms:modified>
</cp:coreProperties>
</file>